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69" r:id="rId2"/>
    <p:sldId id="372" r:id="rId3"/>
    <p:sldId id="278" r:id="rId4"/>
    <p:sldId id="279" r:id="rId5"/>
    <p:sldId id="286" r:id="rId6"/>
    <p:sldId id="287" r:id="rId7"/>
    <p:sldId id="293" r:id="rId8"/>
    <p:sldId id="294" r:id="rId9"/>
    <p:sldId id="295" r:id="rId10"/>
    <p:sldId id="289" r:id="rId11"/>
    <p:sldId id="282" r:id="rId12"/>
    <p:sldId id="288" r:id="rId13"/>
    <p:sldId id="290" r:id="rId14"/>
    <p:sldId id="292" r:id="rId15"/>
    <p:sldId id="296" r:id="rId16"/>
    <p:sldId id="302" r:id="rId17"/>
    <p:sldId id="300" r:id="rId18"/>
    <p:sldId id="303" r:id="rId19"/>
    <p:sldId id="312" r:id="rId20"/>
    <p:sldId id="313" r:id="rId21"/>
    <p:sldId id="314" r:id="rId22"/>
    <p:sldId id="304" r:id="rId23"/>
    <p:sldId id="283" r:id="rId24"/>
    <p:sldId id="361" r:id="rId25"/>
    <p:sldId id="305" r:id="rId26"/>
    <p:sldId id="339" r:id="rId27"/>
    <p:sldId id="338" r:id="rId28"/>
    <p:sldId id="342" r:id="rId29"/>
    <p:sldId id="317" r:id="rId30"/>
    <p:sldId id="346" r:id="rId31"/>
    <p:sldId id="347" r:id="rId32"/>
    <p:sldId id="348" r:id="rId33"/>
    <p:sldId id="325" r:id="rId34"/>
    <p:sldId id="367" r:id="rId35"/>
    <p:sldId id="328" r:id="rId36"/>
    <p:sldId id="351" r:id="rId37"/>
    <p:sldId id="354" r:id="rId38"/>
    <p:sldId id="355" r:id="rId39"/>
    <p:sldId id="327" r:id="rId40"/>
    <p:sldId id="353" r:id="rId41"/>
    <p:sldId id="369" r:id="rId42"/>
    <p:sldId id="356" r:id="rId43"/>
    <p:sldId id="357" r:id="rId44"/>
    <p:sldId id="331" r:id="rId45"/>
    <p:sldId id="332" r:id="rId46"/>
    <p:sldId id="363" r:id="rId47"/>
    <p:sldId id="366" r:id="rId48"/>
    <p:sldId id="358" r:id="rId49"/>
    <p:sldId id="359" r:id="rId50"/>
    <p:sldId id="336" r:id="rId51"/>
    <p:sldId id="360" r:id="rId52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0" autoAdjust="0"/>
    <p:restoredTop sz="60860" autoAdjust="0"/>
  </p:normalViewPr>
  <p:slideViewPr>
    <p:cSldViewPr snapToGrid="0">
      <p:cViewPr varScale="1">
        <p:scale>
          <a:sx n="74" d="100"/>
          <a:sy n="74" d="100"/>
        </p:scale>
        <p:origin x="2202" y="5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300"/>
              </a:spcBef>
            </a:pPr>
            <a:r>
              <a:rPr lang="ja-JP" altLang="en-US" sz="2600" dirty="0"/>
              <a:t>復習 </a:t>
            </a:r>
            <a:r>
              <a:rPr lang="en-US" altLang="ja-JP" sz="2600" dirty="0"/>
              <a:t> 10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トーンカーブ </a:t>
            </a:r>
            <a:r>
              <a:rPr lang="en-US" altLang="ja-JP" sz="2600" dirty="0"/>
              <a:t>25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カラー画像の変換 </a:t>
            </a:r>
            <a:r>
              <a:rPr lang="en-US" altLang="ja-JP" sz="2600" dirty="0"/>
              <a:t>20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線形フィルタ </a:t>
            </a:r>
            <a:r>
              <a:rPr lang="en-US" altLang="ja-JP" sz="2600" dirty="0"/>
              <a:t>35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r>
              <a:rPr kumimoji="1" lang="ja-JP" altLang="en-US" dirty="0" smtClean="0"/>
              <a:t>非線形フィルタ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18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552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0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307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20</a:t>
            </a:r>
            <a:r>
              <a:rPr kumimoji="1" lang="ja-JP" altLang="en-US" dirty="0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705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180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715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2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関連分野で取り上げられなかったトピック</a:t>
            </a:r>
            <a:endParaRPr kumimoji="1" lang="en-US" altLang="ja-JP" dirty="0" smtClean="0"/>
          </a:p>
          <a:p>
            <a:r>
              <a:rPr kumimoji="1" lang="ja-JP" altLang="en-US" dirty="0" smtClean="0"/>
              <a:t>擬似カラー</a:t>
            </a:r>
            <a:endParaRPr kumimoji="1" lang="en-US" altLang="ja-JP" dirty="0" smtClean="0"/>
          </a:p>
          <a:p>
            <a:r>
              <a:rPr lang="ja-JP" altLang="en-US" dirty="0" smtClean="0"/>
              <a:t>画像間演算（和と差）</a:t>
            </a:r>
            <a:endParaRPr lang="en-US" altLang="ja-JP" dirty="0" smtClean="0"/>
          </a:p>
          <a:p>
            <a:r>
              <a:rPr kumimoji="1" lang="ja-JP" altLang="en-US" dirty="0" smtClean="0"/>
              <a:t>ヒストグラムマッチング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pPr marL="0" indent="0">
              <a:buNone/>
            </a:pPr>
            <a:r>
              <a:rPr kumimoji="1" lang="en-US" altLang="ja-JP" dirty="0" smtClean="0"/>
              <a:t>※ </a:t>
            </a:r>
            <a:r>
              <a:rPr lang="ja-JP" altLang="en-US" dirty="0" smtClean="0"/>
              <a:t>来年度</a:t>
            </a:r>
            <a:r>
              <a:rPr kumimoji="1" lang="ja-JP" altLang="en-US" dirty="0" smtClean="0"/>
              <a:t>は取り上げる予定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917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394154"/>
            <a:ext cx="11071390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505707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2019/9/25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2019/9/25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2019/9/25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90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320.png"/><Relationship Id="rId10" Type="http://schemas.openxmlformats.org/officeDocument/2006/relationships/image" Target="../media/image45.png"/><Relationship Id="rId4" Type="http://schemas.openxmlformats.org/officeDocument/2006/relationships/image" Target="../media/image40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7.wdp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microsoft.com/office/2007/relationships/hdphoto" Target="../media/hdphoto3.wdp"/><Relationship Id="rId7" Type="http://schemas.openxmlformats.org/officeDocument/2006/relationships/image" Target="../media/image7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6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60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60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10" Type="http://schemas.openxmlformats.org/officeDocument/2006/relationships/image" Target="../media/image78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7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microsoft.com/office/2007/relationships/hdphoto" Target="../media/hdphoto8.wdp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microsoft.com/office/2007/relationships/hdphoto" Target="../media/hdphoto7.wdp"/><Relationship Id="rId10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08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17.png"/><Relationship Id="rId7" Type="http://schemas.microsoft.com/office/2007/relationships/hdphoto" Target="../media/hdphoto10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microsoft.com/office/2007/relationships/hdphoto" Target="../media/hdphoto9.wdp"/><Relationship Id="rId4" Type="http://schemas.openxmlformats.org/officeDocument/2006/relationships/image" Target="../media/image118.png"/><Relationship Id="rId9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180.png"/><Relationship Id="rId7" Type="http://schemas.microsoft.com/office/2007/relationships/hdphoto" Target="../media/hdphoto11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90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22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69.png"/><Relationship Id="rId3" Type="http://schemas.openxmlformats.org/officeDocument/2006/relationships/image" Target="../media/image123.png"/><Relationship Id="rId7" Type="http://schemas.openxmlformats.org/officeDocument/2006/relationships/image" Target="../media/image107.png"/><Relationship Id="rId12" Type="http://schemas.microsoft.com/office/2007/relationships/hdphoto" Target="../media/hdphoto1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121.png"/><Relationship Id="rId5" Type="http://schemas.openxmlformats.org/officeDocument/2006/relationships/image" Target="../media/image67.png"/><Relationship Id="rId10" Type="http://schemas.microsoft.com/office/2007/relationships/hdphoto" Target="../media/hdphoto7.wdp"/><Relationship Id="rId4" Type="http://schemas.openxmlformats.org/officeDocument/2006/relationships/image" Target="../media/image82.png"/><Relationship Id="rId9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smtClean="0"/>
              <a:t>1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9745" y="4045056"/>
            <a:ext cx="11153285" cy="266431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入力画像に対し何らかの計算処理を施し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特定の周波数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を持つ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信号を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強調する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・捨てる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ノイズ除去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アーティスティックな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効果を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得る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画像処理（ステレオ視・領域分割・識別器）に必要な特徴ベクトルを得る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2034348" y="1283543"/>
            <a:ext cx="8410665" cy="2039100"/>
            <a:chOff x="1821824" y="1671001"/>
            <a:chExt cx="8410665" cy="2039100"/>
          </a:xfrm>
        </p:grpSpPr>
        <p:pic>
          <p:nvPicPr>
            <p:cNvPr id="5" name="Picture 2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964" y="1671149"/>
              <a:ext cx="2718525" cy="2038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Users\takashi\Desktop\講義_北大\2013後期\testImag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824" y="1671001"/>
              <a:ext cx="2718523" cy="203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右矢印 6"/>
            <p:cNvSpPr/>
            <p:nvPr/>
          </p:nvSpPr>
          <p:spPr>
            <a:xfrm>
              <a:off x="4527279" y="2564811"/>
              <a:ext cx="2986685" cy="2514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5356578" y="2103801"/>
              <a:ext cx="1402080" cy="1173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処理</a:t>
              </a:r>
              <a:endPara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703985" y="208174"/>
            <a:ext cx="11071390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デジタル画像のフィルタリング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353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55180" y="5906648"/>
            <a:ext cx="10274508" cy="733270"/>
          </a:xfrm>
        </p:spPr>
        <p:txBody>
          <a:bodyPr>
            <a:normAutofit/>
          </a:bodyPr>
          <a:lstStyle/>
          <a:p>
            <a:pPr algn="r"/>
            <a:r>
              <a:rPr lang="ja-JP" altLang="en-US" b="1" dirty="0" smtClean="0"/>
              <a:t>トーンカーブ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4653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トーン</a:t>
            </a:r>
            <a:r>
              <a:rPr lang="ja-JP" altLang="en-US" dirty="0"/>
              <a:t>カーブ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1668852"/>
          </a:xfrm>
        </p:spPr>
        <p:txBody>
          <a:bodyPr/>
          <a:lstStyle/>
          <a:p>
            <a:r>
              <a:rPr kumimoji="1" lang="ja-JP" altLang="en-US" dirty="0" smtClean="0"/>
              <a:t>入力画像は</a:t>
            </a:r>
            <a:r>
              <a:rPr kumimoji="1" lang="en-US" altLang="ja-JP" dirty="0" smtClean="0"/>
              <a:t>8bit </a:t>
            </a:r>
            <a:r>
              <a:rPr kumimoji="1" lang="ja-JP" altLang="en-US" dirty="0" smtClean="0"/>
              <a:t>グレースケールとする</a:t>
            </a:r>
            <a:endParaRPr kumimoji="1" lang="en-US" altLang="ja-JP" dirty="0" smtClean="0"/>
          </a:p>
          <a:p>
            <a:r>
              <a:rPr lang="ja-JP" altLang="en-US" dirty="0" smtClean="0"/>
              <a:t>各画素の値を異なる値に変換する</a:t>
            </a:r>
            <a:r>
              <a:rPr lang="ja-JP" altLang="en-US" b="1" dirty="0" smtClean="0"/>
              <a:t>階調変換関数</a:t>
            </a:r>
            <a:r>
              <a:rPr lang="ja-JP" altLang="en-US" dirty="0" smtClean="0"/>
              <a:t>を考える</a:t>
            </a:r>
            <a:endParaRPr lang="en-US" altLang="ja-JP" dirty="0" smtClean="0"/>
          </a:p>
          <a:p>
            <a:r>
              <a:rPr kumimoji="1" lang="ja-JP" altLang="en-US" dirty="0" smtClean="0"/>
              <a:t>階調変換関数をグラフで表現したものを</a:t>
            </a:r>
            <a:r>
              <a:rPr kumimoji="1" lang="ja-JP" altLang="en-US" b="1" dirty="0" smtClean="0"/>
              <a:t>トーンカーブ</a:t>
            </a:r>
            <a:r>
              <a:rPr kumimoji="1" lang="ja-JP" altLang="en-US" dirty="0" smtClean="0"/>
              <a:t>と呼ぶ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3600861" y="3316429"/>
            <a:ext cx="3999180" cy="3541571"/>
            <a:chOff x="437062" y="2786984"/>
            <a:chExt cx="3755677" cy="3325931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4" r="2804"/>
            <a:stretch/>
          </p:blipFill>
          <p:spPr bwMode="auto">
            <a:xfrm>
              <a:off x="1330960" y="2995610"/>
              <a:ext cx="2537460" cy="244507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正方形/長方形 6"/>
            <p:cNvSpPr/>
            <p:nvPr/>
          </p:nvSpPr>
          <p:spPr>
            <a:xfrm rot="16200000">
              <a:off x="-78740" y="4110990"/>
              <a:ext cx="2506980" cy="177800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330960" y="5515292"/>
              <a:ext cx="2537460" cy="180657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1330960" y="2946400"/>
              <a:ext cx="2598420" cy="2506980"/>
              <a:chOff x="1874520" y="3436620"/>
              <a:chExt cx="2598420" cy="2506980"/>
            </a:xfrm>
          </p:grpSpPr>
          <p:cxnSp>
            <p:nvCxnSpPr>
              <p:cNvPr id="17" name="直線矢印コネクタ 16"/>
              <p:cNvCxnSpPr/>
              <p:nvPr/>
            </p:nvCxnSpPr>
            <p:spPr>
              <a:xfrm>
                <a:off x="1874520" y="5943600"/>
                <a:ext cx="2598420" cy="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 flipV="1">
                <a:off x="1874520" y="3436620"/>
                <a:ext cx="0" cy="250698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正方形/長方形 9"/>
            <p:cNvSpPr/>
            <p:nvPr/>
          </p:nvSpPr>
          <p:spPr>
            <a:xfrm>
              <a:off x="1653090" y="5679360"/>
              <a:ext cx="161860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入力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画素</a:t>
              </a:r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値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595759" y="3248649"/>
              <a:ext cx="462459" cy="1820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出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力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素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値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481890" y="5679360"/>
              <a:ext cx="710849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1126489" y="5679360"/>
              <a:ext cx="35256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フリーフォーム 13"/>
            <p:cNvSpPr/>
            <p:nvPr/>
          </p:nvSpPr>
          <p:spPr>
            <a:xfrm>
              <a:off x="1352550" y="3005138"/>
              <a:ext cx="2509838" cy="2414587"/>
            </a:xfrm>
            <a:custGeom>
              <a:avLst/>
              <a:gdLst>
                <a:gd name="connsiteX0" fmla="*/ 0 w 2509838"/>
                <a:gd name="connsiteY0" fmla="*/ 2414587 h 2414587"/>
                <a:gd name="connsiteX1" fmla="*/ 309563 w 2509838"/>
                <a:gd name="connsiteY1" fmla="*/ 1566862 h 2414587"/>
                <a:gd name="connsiteX2" fmla="*/ 1414463 w 2509838"/>
                <a:gd name="connsiteY2" fmla="*/ 604837 h 2414587"/>
                <a:gd name="connsiteX3" fmla="*/ 2509838 w 2509838"/>
                <a:gd name="connsiteY3" fmla="*/ 0 h 24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9838" h="2414587">
                  <a:moveTo>
                    <a:pt x="0" y="2414587"/>
                  </a:moveTo>
                  <a:cubicBezTo>
                    <a:pt x="36909" y="2141537"/>
                    <a:pt x="73819" y="1868487"/>
                    <a:pt x="309563" y="1566862"/>
                  </a:cubicBezTo>
                  <a:cubicBezTo>
                    <a:pt x="545307" y="1265237"/>
                    <a:pt x="1047751" y="865981"/>
                    <a:pt x="1414463" y="604837"/>
                  </a:cubicBezTo>
                  <a:cubicBezTo>
                    <a:pt x="1781175" y="343693"/>
                    <a:pt x="2145506" y="171846"/>
                    <a:pt x="2509838" y="0"/>
                  </a:cubicBezTo>
                </a:path>
              </a:pathLst>
            </a:custGeom>
            <a:noFill/>
            <a:ln w="63500" cap="rnd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748044" y="5209847"/>
              <a:ext cx="35256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37062" y="2786984"/>
              <a:ext cx="710849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65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737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2566020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5390182" y="4760834"/>
            <a:ext cx="0" cy="1359032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H="1">
            <a:off x="4580554" y="4760834"/>
            <a:ext cx="776287" cy="0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8989679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374596" y="-18675"/>
            <a:ext cx="4817404" cy="6468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CToneCurve.exe </a:t>
            </a:r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(C++)</a:t>
            </a:r>
          </a:p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Image&gt;Adjust&gt;Window/Level (ImageJ)</a:t>
            </a:r>
            <a:endParaRPr kumimoji="1" lang="ja-JP" altLang="en-US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78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165554"/>
            <a:ext cx="11071390" cy="733270"/>
          </a:xfrm>
        </p:spPr>
        <p:txBody>
          <a:bodyPr/>
          <a:lstStyle/>
          <a:p>
            <a:r>
              <a:rPr kumimoji="1" lang="ja-JP" altLang="en-US" dirty="0" smtClean="0"/>
              <a:t>トーンカーブは写真編集の基本ツール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73" y="1004564"/>
            <a:ext cx="4499975" cy="236728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983579" y="3327637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GIMP</a:t>
            </a:r>
            <a:endParaRPr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700101" y="6396335"/>
            <a:ext cx="544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自由編集でないのでちょっと違うけど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73" y="3831971"/>
            <a:ext cx="3609975" cy="253129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56" y="1657716"/>
            <a:ext cx="4882789" cy="358071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561901" y="5311454"/>
            <a:ext cx="5391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PhotoShop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Elements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カラーカーブ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使いやすいように自由度の限定されたトーンカーブのようなもの</a:t>
            </a:r>
            <a:endParaRPr lang="en-US" altLang="ja-JP" sz="1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Photoshop CS</a:t>
            </a:r>
            <a:r>
              <a:rPr lang="ja-JP" altLang="en-US" sz="1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には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トーンカーブがある（あった）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/>
              <a:t>トーンカーブ</a:t>
            </a:r>
            <a:r>
              <a:rPr lang="en-US" altLang="ja-JP" sz="3600" dirty="0"/>
              <a:t>: </a:t>
            </a:r>
            <a:r>
              <a:rPr lang="ja-JP" altLang="en-US" sz="3600" dirty="0"/>
              <a:t>コントラストを上げる</a:t>
            </a:r>
            <a:endParaRPr kumimoji="1" lang="ja-JP" altLang="en-US" sz="3600" dirty="0"/>
          </a:p>
        </p:txBody>
      </p:sp>
      <p:pic>
        <p:nvPicPr>
          <p:cNvPr id="5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56" y="2550368"/>
            <a:ext cx="2979741" cy="25640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グループ化 24"/>
          <p:cNvGrpSpPr/>
          <p:nvPr/>
        </p:nvGrpSpPr>
        <p:grpSpPr>
          <a:xfrm>
            <a:off x="8607886" y="1315949"/>
            <a:ext cx="2978575" cy="3798491"/>
            <a:chOff x="7894964" y="1315949"/>
            <a:chExt cx="2978575" cy="3798491"/>
          </a:xfrm>
        </p:grpSpPr>
        <p:pic>
          <p:nvPicPr>
            <p:cNvPr id="4" name="Picture 2" descr="C:\Users\takashi\Desktop\converted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964" y="2550369"/>
              <a:ext cx="2978575" cy="25640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9135" y="1315949"/>
              <a:ext cx="1867780" cy="11246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31" y="1315949"/>
            <a:ext cx="1863993" cy="11246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右矢印 7"/>
          <p:cNvSpPr/>
          <p:nvPr/>
        </p:nvSpPr>
        <p:spPr>
          <a:xfrm>
            <a:off x="4262034" y="4450150"/>
            <a:ext cx="3642102" cy="447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413" y="2145561"/>
            <a:ext cx="2255324" cy="1822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075412" y="3968236"/>
            <a:ext cx="238998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5075412" y="1895322"/>
            <a:ext cx="0" cy="207291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フリーフォーム 11"/>
          <p:cNvSpPr/>
          <p:nvPr/>
        </p:nvSpPr>
        <p:spPr>
          <a:xfrm>
            <a:off x="5091448" y="2166100"/>
            <a:ext cx="2229581" cy="1771875"/>
          </a:xfrm>
          <a:custGeom>
            <a:avLst/>
            <a:gdLst>
              <a:gd name="connsiteX0" fmla="*/ 0 w 2041525"/>
              <a:gd name="connsiteY0" fmla="*/ 1622425 h 1622425"/>
              <a:gd name="connsiteX1" fmla="*/ 193675 w 2041525"/>
              <a:gd name="connsiteY1" fmla="*/ 1622425 h 1622425"/>
              <a:gd name="connsiteX2" fmla="*/ 1139825 w 2041525"/>
              <a:gd name="connsiteY2" fmla="*/ 0 h 1622425"/>
              <a:gd name="connsiteX3" fmla="*/ 2041525 w 2041525"/>
              <a:gd name="connsiteY3" fmla="*/ 0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525" h="1622425">
                <a:moveTo>
                  <a:pt x="0" y="1622425"/>
                </a:moveTo>
                <a:lnTo>
                  <a:pt x="193675" y="1622425"/>
                </a:lnTo>
                <a:lnTo>
                  <a:pt x="1139825" y="0"/>
                </a:lnTo>
                <a:lnTo>
                  <a:pt x="2041525" y="0"/>
                </a:lnTo>
              </a:path>
            </a:pathLst>
          </a:cu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822130" y="4013185"/>
            <a:ext cx="761889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4609664" y="2665489"/>
            <a:ext cx="481782" cy="773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96639" y="2303845"/>
            <a:ext cx="429262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66416" y="2303845"/>
            <a:ext cx="427513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634785" y="2303845"/>
            <a:ext cx="427513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5305247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6349270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4893657" y="3935964"/>
            <a:ext cx="374993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062585" y="3989084"/>
            <a:ext cx="721624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430875" y="1958240"/>
            <a:ext cx="721624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9566" y="5493987"/>
            <a:ext cx="11773545" cy="187545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A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/>
              <a:t>出力画素値</a:t>
            </a:r>
            <a:r>
              <a:rPr lang="en-US" altLang="ja-JP" sz="2000" dirty="0"/>
              <a:t>0</a:t>
            </a:r>
            <a:r>
              <a:rPr lang="ja-JP" altLang="en-US" sz="2000" dirty="0"/>
              <a:t>となり黒つぶれ</a:t>
            </a:r>
            <a:endParaRPr lang="en-US" altLang="ja-JP" sz="2000" dirty="0"/>
          </a:p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C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/>
              <a:t>出力画素値</a:t>
            </a:r>
            <a:r>
              <a:rPr lang="en-US" altLang="ja-JP" sz="2000" dirty="0"/>
              <a:t>255</a:t>
            </a:r>
            <a:r>
              <a:rPr lang="ja-JP" altLang="en-US" sz="2000" dirty="0"/>
              <a:t>となり白飛び</a:t>
            </a:r>
            <a:endParaRPr lang="en-US" altLang="ja-JP" sz="2400" dirty="0"/>
          </a:p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B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>
                <a:solidFill>
                  <a:srgbClr val="FF0000"/>
                </a:solidFill>
              </a:rPr>
              <a:t>傾きが</a:t>
            </a:r>
            <a:r>
              <a:rPr lang="en-US" altLang="ja-JP" sz="2000" dirty="0">
                <a:solidFill>
                  <a:srgbClr val="FF0000"/>
                </a:solidFill>
              </a:rPr>
              <a:t>1</a:t>
            </a:r>
            <a:r>
              <a:rPr lang="ja-JP" altLang="en-US" sz="2000" dirty="0">
                <a:solidFill>
                  <a:srgbClr val="FF0000"/>
                </a:solidFill>
              </a:rPr>
              <a:t>より大きい</a:t>
            </a:r>
            <a:r>
              <a:rPr lang="ja-JP" altLang="en-US" sz="2000" dirty="0"/>
              <a:t>ため、画素値の取り得る範囲が</a:t>
            </a:r>
            <a:r>
              <a:rPr lang="ja-JP" altLang="en-US" sz="2000" dirty="0" smtClean="0"/>
              <a:t>広がりコントラスト</a:t>
            </a:r>
            <a:r>
              <a:rPr lang="ja-JP" altLang="en-US" sz="2000" dirty="0"/>
              <a:t>が上がる</a:t>
            </a:r>
            <a:endParaRPr lang="en-US" altLang="ja-JP" sz="2000" dirty="0"/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000" dirty="0"/>
              <a:t>                </a:t>
            </a:r>
            <a:r>
              <a:rPr lang="ja-JP" altLang="en-US" sz="2000" dirty="0" smtClean="0"/>
              <a:t>画素値</a:t>
            </a:r>
            <a:r>
              <a:rPr lang="ja-JP" altLang="en-US" sz="2000" dirty="0"/>
              <a:t>は離散値であるため出力ヒストグラムは飛び飛びに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50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 smtClean="0"/>
              <a:t>トーンカーブ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コントラストをさげる</a:t>
            </a:r>
            <a:endParaRPr kumimoji="1" lang="ja-JP" altLang="en-US" sz="3600" dirty="0"/>
          </a:p>
        </p:txBody>
      </p:sp>
      <p:pic>
        <p:nvPicPr>
          <p:cNvPr id="4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50" y="2828453"/>
            <a:ext cx="2728412" cy="23478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171" y="1698152"/>
            <a:ext cx="1706773" cy="1029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右矢印 5"/>
          <p:cNvSpPr/>
          <p:nvPr/>
        </p:nvSpPr>
        <p:spPr>
          <a:xfrm>
            <a:off x="4405578" y="4567997"/>
            <a:ext cx="3451740" cy="35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79" y="2457790"/>
            <a:ext cx="2065097" cy="16689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直線矢印コネクタ 7"/>
          <p:cNvCxnSpPr/>
          <p:nvPr/>
        </p:nvCxnSpPr>
        <p:spPr>
          <a:xfrm>
            <a:off x="5026878" y="4126730"/>
            <a:ext cx="2188402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5026878" y="2228657"/>
            <a:ext cx="0" cy="189807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710613" y="41678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4600414" y="2933864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860453" y="4097180"/>
            <a:ext cx="343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46441" y="414581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378340" y="2276540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フリーフォーム 14"/>
          <p:cNvSpPr/>
          <p:nvPr/>
        </p:nvSpPr>
        <p:spPr>
          <a:xfrm>
            <a:off x="5012412" y="2918794"/>
            <a:ext cx="2085975" cy="828675"/>
          </a:xfrm>
          <a:custGeom>
            <a:avLst/>
            <a:gdLst>
              <a:gd name="connsiteX0" fmla="*/ 0 w 2085975"/>
              <a:gd name="connsiteY0" fmla="*/ 828675 h 828675"/>
              <a:gd name="connsiteX1" fmla="*/ 2085975 w 2085975"/>
              <a:gd name="connsiteY1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5975" h="828675">
                <a:moveTo>
                  <a:pt x="0" y="828675"/>
                </a:moveTo>
                <a:lnTo>
                  <a:pt x="2085975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8586893" y="1668306"/>
            <a:ext cx="2726679" cy="3507949"/>
            <a:chOff x="8292425" y="1373839"/>
            <a:chExt cx="2726679" cy="3507949"/>
          </a:xfrm>
        </p:grpSpPr>
        <p:pic>
          <p:nvPicPr>
            <p:cNvPr id="16" name="Picture 2" descr="C:\Users\takashi\Desktop\講義_北大\2013後期\lowContrast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425" y="2535476"/>
              <a:ext cx="2726679" cy="234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809" y="1373839"/>
              <a:ext cx="1710241" cy="10596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22191" y="5707497"/>
            <a:ext cx="8505825" cy="9949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/>
              <a:t>傾きが</a:t>
            </a:r>
            <a:r>
              <a:rPr lang="en-US" altLang="ja-JP" sz="2400" dirty="0"/>
              <a:t>1</a:t>
            </a:r>
            <a:r>
              <a:rPr lang="ja-JP" altLang="en-US" sz="2400" dirty="0"/>
              <a:t>より小さいため、出力画素値の取り得る範囲が縮まり、コントラストが下がる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78136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5600" y="223673"/>
            <a:ext cx="11071390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4000" dirty="0" smtClean="0"/>
              <a:t>トーンカーブ </a:t>
            </a:r>
            <a:r>
              <a:rPr lang="en-US" altLang="ja-JP" sz="4000" dirty="0" smtClean="0"/>
              <a:t>: </a:t>
            </a:r>
            <a:r>
              <a:rPr lang="ja-JP" altLang="en-US" sz="4000" dirty="0" smtClean="0"/>
              <a:t>特殊効果</a:t>
            </a:r>
            <a:endParaRPr kumimoji="1" lang="ja-JP" altLang="en-US" sz="4000" dirty="0"/>
          </a:p>
        </p:txBody>
      </p:sp>
      <p:sp>
        <p:nvSpPr>
          <p:cNvPr id="5" name="正方形/長方形 4"/>
          <p:cNvSpPr/>
          <p:nvPr/>
        </p:nvSpPr>
        <p:spPr>
          <a:xfrm>
            <a:off x="977227" y="515525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729764" y="140974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ネガポジ反転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2042546"/>
            <a:ext cx="1213315" cy="11254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5729764" y="414992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4485228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729764" y="573143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出力の色数を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極端に減らす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0526159" y="144762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159" y="1816953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0464167" y="3029132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閾値より下は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閾値以上は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 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0551559" y="3904224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ソラリ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ゼーション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46" y="2653700"/>
            <a:ext cx="2361958" cy="247228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726" y="1121363"/>
            <a:ext cx="2483233" cy="26050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726" y="3874576"/>
            <a:ext cx="2483154" cy="261049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0435" y="1121363"/>
            <a:ext cx="2476768" cy="259823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1559" y="4485228"/>
            <a:ext cx="1259441" cy="125944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0436" y="3900320"/>
            <a:ext cx="2489764" cy="2595487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0543064" y="5731434"/>
            <a:ext cx="14157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上記のような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曲線を指定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945965" y="648910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実装が間に合わず手書きで曲線を与えました。</a:t>
            </a:r>
            <a:endParaRPr lang="en-US" altLang="ja-JP" sz="11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本来</a:t>
            </a:r>
            <a:r>
              <a:rPr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は関数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で与える</a:t>
            </a:r>
            <a:r>
              <a:rPr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べき</a:t>
            </a:r>
            <a:endParaRPr lang="en-US" altLang="ja-JP" sz="11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212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2200759" y="1689315"/>
            <a:ext cx="7702658" cy="24177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takashi\Desktop\r_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19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177585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200" dirty="0"/>
              <a:t>トーンカーブ </a:t>
            </a:r>
            <a:r>
              <a:rPr lang="en-US" altLang="ja-JP" sz="3200" dirty="0"/>
              <a:t>: </a:t>
            </a:r>
            <a:r>
              <a:rPr lang="ja-JP" altLang="en-US" sz="3200" dirty="0"/>
              <a:t>ガンマ補正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332619" y="426969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005612" y="1195822"/>
            <a:ext cx="8229600" cy="4127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/>
              <a:t>次のトーンカーブを利用した濃淡変換をガンマ変換と呼ぶ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𝑦</m:t>
                      </m:r>
                      <m:r>
                        <a:rPr lang="en-US" altLang="ja-JP" sz="3200" i="1">
                          <a:latin typeface="Cambria Math"/>
                        </a:rPr>
                        <m:t>=255 </m:t>
                      </m:r>
                      <m:sSup>
                        <m:sSup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ja-JP" altLang="en-US" sz="3200" i="1">
                              <a:latin typeface="Cambria Math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ja-JP" altLang="en-US" sz="32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2988996" y="3032396"/>
                <a:ext cx="265534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入力値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出力値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( &gt;0)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996" y="3032396"/>
                <a:ext cx="2655342" cy="1015663"/>
              </a:xfrm>
              <a:prstGeom prst="rect">
                <a:avLst/>
              </a:prstGeom>
              <a:blipFill rotWithShape="0">
                <a:blip r:embed="rId4"/>
                <a:stretch>
                  <a:fillRect t="-2994" r="-1606" b="-9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グループ化 31"/>
          <p:cNvGrpSpPr/>
          <p:nvPr/>
        </p:nvGrpSpPr>
        <p:grpSpPr>
          <a:xfrm>
            <a:off x="6603509" y="1865452"/>
            <a:ext cx="2263977" cy="2061116"/>
            <a:chOff x="5394946" y="2073070"/>
            <a:chExt cx="1932709" cy="1759531"/>
          </a:xfrm>
        </p:grpSpPr>
        <p:grpSp>
          <p:nvGrpSpPr>
            <p:cNvPr id="31" name="グループ化 30"/>
            <p:cNvGrpSpPr/>
            <p:nvPr/>
          </p:nvGrpSpPr>
          <p:grpSpPr>
            <a:xfrm>
              <a:off x="5394946" y="2073070"/>
              <a:ext cx="1932709" cy="1745673"/>
              <a:chOff x="5384006" y="2055019"/>
              <a:chExt cx="1909763" cy="1781175"/>
            </a:xfrm>
          </p:grpSpPr>
          <p:sp>
            <p:nvSpPr>
              <p:cNvPr id="19" name="フリーフォーム 18"/>
              <p:cNvSpPr/>
              <p:nvPr/>
            </p:nvSpPr>
            <p:spPr>
              <a:xfrm>
                <a:off x="5391150" y="2059781"/>
                <a:ext cx="1902619" cy="1762125"/>
              </a:xfrm>
              <a:custGeom>
                <a:avLst/>
                <a:gdLst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62125">
                    <a:moveTo>
                      <a:pt x="0" y="1762125"/>
                    </a:moveTo>
                    <a:cubicBezTo>
                      <a:pt x="18851" y="1463874"/>
                      <a:pt x="37703" y="1165623"/>
                      <a:pt x="211931" y="926307"/>
                    </a:cubicBezTo>
                    <a:cubicBezTo>
                      <a:pt x="386159" y="686991"/>
                      <a:pt x="835025" y="413942"/>
                      <a:pt x="1045369" y="326232"/>
                    </a:cubicBezTo>
                    <a:cubicBezTo>
                      <a:pt x="1255713" y="238522"/>
                      <a:pt x="1614884" y="85923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0" name="フリーフォーム 19"/>
              <p:cNvSpPr/>
              <p:nvPr/>
            </p:nvSpPr>
            <p:spPr>
              <a:xfrm>
                <a:off x="5388769" y="2055019"/>
                <a:ext cx="1902619" cy="1776412"/>
              </a:xfrm>
              <a:custGeom>
                <a:avLst/>
                <a:gdLst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76412">
                    <a:moveTo>
                      <a:pt x="0" y="1776412"/>
                    </a:moveTo>
                    <a:cubicBezTo>
                      <a:pt x="348655" y="1753195"/>
                      <a:pt x="697310" y="1729978"/>
                      <a:pt x="969169" y="1550194"/>
                    </a:cubicBezTo>
                    <a:cubicBezTo>
                      <a:pt x="1241028" y="1370410"/>
                      <a:pt x="1532731" y="884635"/>
                      <a:pt x="1631156" y="697706"/>
                    </a:cubicBezTo>
                    <a:cubicBezTo>
                      <a:pt x="1729581" y="510777"/>
                      <a:pt x="1844675" y="219670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1" name="フリーフォーム 20"/>
              <p:cNvSpPr/>
              <p:nvPr/>
            </p:nvSpPr>
            <p:spPr>
              <a:xfrm>
                <a:off x="5384006" y="2064544"/>
                <a:ext cx="1907382" cy="1771650"/>
              </a:xfrm>
              <a:custGeom>
                <a:avLst/>
                <a:gdLst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382" h="1771650">
                    <a:moveTo>
                      <a:pt x="0" y="1771650"/>
                    </a:moveTo>
                    <a:cubicBezTo>
                      <a:pt x="70842" y="1506339"/>
                      <a:pt x="141685" y="1241028"/>
                      <a:pt x="373857" y="988219"/>
                    </a:cubicBezTo>
                    <a:cubicBezTo>
                      <a:pt x="606029" y="735410"/>
                      <a:pt x="1244601" y="340915"/>
                      <a:pt x="1393032" y="254794"/>
                    </a:cubicBezTo>
                    <a:cubicBezTo>
                      <a:pt x="1541463" y="168673"/>
                      <a:pt x="1778000" y="45045"/>
                      <a:pt x="190738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5" name="フリーフォーム 24"/>
              <p:cNvSpPr/>
              <p:nvPr/>
            </p:nvSpPr>
            <p:spPr>
              <a:xfrm>
                <a:off x="5386388" y="2064544"/>
                <a:ext cx="1900237" cy="1766887"/>
              </a:xfrm>
              <a:custGeom>
                <a:avLst/>
                <a:gdLst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0237" h="1766887">
                    <a:moveTo>
                      <a:pt x="0" y="1766887"/>
                    </a:moveTo>
                    <a:cubicBezTo>
                      <a:pt x="276622" y="1717674"/>
                      <a:pt x="553244" y="1668462"/>
                      <a:pt x="821531" y="1459706"/>
                    </a:cubicBezTo>
                    <a:cubicBezTo>
                      <a:pt x="1089818" y="1250950"/>
                      <a:pt x="1498997" y="698102"/>
                      <a:pt x="1609725" y="514350"/>
                    </a:cubicBezTo>
                    <a:cubicBezTo>
                      <a:pt x="1720453" y="330598"/>
                      <a:pt x="1844873" y="135533"/>
                      <a:pt x="1900237" y="0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正方形/長方形 29"/>
                <p:cNvSpPr/>
                <p:nvPr/>
              </p:nvSpPr>
              <p:spPr>
                <a:xfrm>
                  <a:off x="5585898" y="2256512"/>
                  <a:ext cx="948446" cy="3152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i="1">
                          <a:latin typeface="Cambria Math"/>
                        </a:rPr>
                        <m:t>𝛾</m:t>
                      </m:r>
                    </m:oMath>
                  </a14:m>
                  <a:r>
                    <a:rPr lang="en-US" altLang="ja-JP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=</a:t>
                  </a:r>
                  <a:r>
                    <a:rPr lang="en-US" altLang="ja-JP" dirty="0">
                      <a:solidFill>
                        <a:srgbClr val="00B0F0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1/3.0</a:t>
                  </a:r>
                  <a:endParaRPr lang="ja-JP" altLang="en-US" dirty="0">
                    <a:solidFill>
                      <a:srgbClr val="00B0F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0" name="正方形/長方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898" y="2256512"/>
                  <a:ext cx="92666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7042" b="-704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正方形/長方形 38"/>
            <p:cNvSpPr/>
            <p:nvPr/>
          </p:nvSpPr>
          <p:spPr>
            <a:xfrm>
              <a:off x="6046624" y="2672910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00B05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0.5</a:t>
              </a:r>
              <a:endParaRPr lang="ja-JP" altLang="en-US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6098011" y="3122053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C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2.0</a:t>
              </a:r>
              <a:endParaRPr lang="ja-JP" altLang="en-US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6542922" y="3322125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3.0</a:t>
              </a:r>
              <a:endPara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5" name="グループ化 14"/>
            <p:cNvGrpSpPr/>
            <p:nvPr/>
          </p:nvGrpSpPr>
          <p:grpSpPr>
            <a:xfrm>
              <a:off x="5394946" y="2073070"/>
              <a:ext cx="1932709" cy="1759531"/>
              <a:chOff x="4731327" y="1988127"/>
              <a:chExt cx="1932709" cy="1759531"/>
            </a:xfrm>
          </p:grpSpPr>
          <p:cxnSp>
            <p:nvCxnSpPr>
              <p:cNvPr id="27" name="直線矢印コネクタ 26"/>
              <p:cNvCxnSpPr/>
              <p:nvPr/>
            </p:nvCxnSpPr>
            <p:spPr>
              <a:xfrm>
                <a:off x="4731327" y="1988127"/>
                <a:ext cx="193270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/>
              <p:cNvCxnSpPr/>
              <p:nvPr/>
            </p:nvCxnSpPr>
            <p:spPr>
              <a:xfrm flipV="1">
                <a:off x="6664036" y="1988127"/>
                <a:ext cx="0" cy="17595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/>
              <p:cNvCxnSpPr/>
              <p:nvPr/>
            </p:nvCxnSpPr>
            <p:spPr>
              <a:xfrm>
                <a:off x="4731327" y="3733800"/>
                <a:ext cx="1932709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/>
              <p:cNvCxnSpPr/>
              <p:nvPr/>
            </p:nvCxnSpPr>
            <p:spPr>
              <a:xfrm flipV="1">
                <a:off x="4731327" y="1988127"/>
                <a:ext cx="0" cy="175953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7" name="Picture 5" descr="C:\Users\takashi\Desktop\r_2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706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takashi\Desktop\r_05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794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11" y="4345101"/>
            <a:ext cx="771503" cy="671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30" y="4338969"/>
            <a:ext cx="771504" cy="6767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コンテンツ プレースホルダー 3"/>
              <p:cNvSpPr txBox="1">
                <a:spLocks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※ </a:t>
                </a:r>
                <a:r>
                  <a:rPr lang="ja-JP" altLang="en-US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画像出力デバイスには</a:t>
                </a:r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『</a:t>
                </a:r>
                <a14:m>
                  <m:oMath xmlns:m="http://schemas.openxmlformats.org/officeDocument/2006/math">
                    <m:r>
                      <a:rPr lang="en-US" altLang="ja-JP" sz="1800">
                        <a:latin typeface="Cambria Math"/>
                      </a:rPr>
                      <m:t> </m:t>
                    </m:r>
                    <m:r>
                      <a:rPr lang="ja-JP" altLang="en-US" sz="1800" i="1">
                        <a:latin typeface="Cambria Math"/>
                      </a:rPr>
                      <m:t>出力値</m:t>
                    </m:r>
                    <m:r>
                      <a:rPr lang="en-US" altLang="ja-JP" sz="1800" i="1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1800" i="1">
                                <a:latin typeface="Cambria Math"/>
                              </a:rPr>
                              <m:t>入力値</m:t>
                            </m:r>
                          </m:e>
                        </m:d>
                      </m:e>
                      <m:sup>
                        <m:r>
                          <a:rPr lang="ja-JP" altLang="en-US" sz="1800" i="1">
                            <a:latin typeface="Cambria Math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と言う関係があり、この特性を補正する目的で上記の関数が用いられていた。これを画像の補正に利用したのがガンマ変換</a:t>
                </a:r>
              </a:p>
            </p:txBody>
          </p:sp>
        </mc:Choice>
        <mc:Fallback xmlns="">
          <p:sp>
            <p:nvSpPr>
              <p:cNvPr id="54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  <a:blipFill rotWithShape="0">
                <a:blip r:embed="rId10"/>
                <a:stretch>
                  <a:fillRect l="-555" t="-4082" b="-244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正方形/長方形 49"/>
              <p:cNvSpPr/>
              <p:nvPr/>
            </p:nvSpPr>
            <p:spPr>
              <a:xfrm>
                <a:off x="4383970" y="4269699"/>
                <a:ext cx="8641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=2.0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0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970" y="4269699"/>
                <a:ext cx="864147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4918" r="-7042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正方形/長方形 50"/>
              <p:cNvSpPr/>
              <p:nvPr/>
            </p:nvSpPr>
            <p:spPr>
              <a:xfrm>
                <a:off x="7351549" y="4269699"/>
                <a:ext cx="8641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=0.5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正方形/長方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549" y="4269699"/>
                <a:ext cx="864147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4918" r="-633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正方形/長方形 55"/>
          <p:cNvSpPr/>
          <p:nvPr/>
        </p:nvSpPr>
        <p:spPr>
          <a:xfrm>
            <a:off x="9709714" y="4678087"/>
            <a:ext cx="259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各チャンネルに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補正を適用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  <a:blipFill rotWithShape="0">
                <a:blip r:embed="rId14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2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sp>
        <p:nvSpPr>
          <p:cNvPr id="3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1702230" y="1395619"/>
            <a:ext cx="9704522" cy="1761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/>
              <a:t>カラー画像をトーンカーブで編集するとき </a:t>
            </a:r>
            <a:r>
              <a:rPr lang="en-US" altLang="ja-JP" sz="2400" dirty="0"/>
              <a:t>… </a:t>
            </a:r>
          </a:p>
          <a:p>
            <a:r>
              <a:rPr lang="en-US" altLang="ja-JP" sz="2400" dirty="0"/>
              <a:t>RGB</a:t>
            </a:r>
            <a:r>
              <a:rPr lang="ja-JP" altLang="en-US" sz="2400" dirty="0"/>
              <a:t>の各チャンネルにトーンカーブの画素値変換を適用</a:t>
            </a:r>
            <a:endParaRPr lang="en-US" altLang="ja-JP" sz="2400" dirty="0"/>
          </a:p>
          <a:p>
            <a:r>
              <a:rPr lang="en-US" altLang="ja-JP" sz="2400" dirty="0" err="1"/>
              <a:t>YCbCr</a:t>
            </a:r>
            <a:r>
              <a:rPr lang="ja-JP" altLang="en-US" sz="2400" dirty="0"/>
              <a:t> </a:t>
            </a:r>
            <a:r>
              <a:rPr lang="en-US" altLang="ja-JP" sz="2400" dirty="0"/>
              <a:t>Color</a:t>
            </a:r>
            <a:r>
              <a:rPr lang="ja-JP" altLang="en-US" sz="2400" dirty="0"/>
              <a:t>に変換し輝度値成分（</a:t>
            </a:r>
            <a:r>
              <a:rPr lang="en-US" altLang="ja-JP" sz="2400" dirty="0"/>
              <a:t>Y</a:t>
            </a:r>
            <a:r>
              <a:rPr lang="ja-JP" altLang="en-US" sz="2400" dirty="0"/>
              <a:t>）のみに変換を適用</a:t>
            </a:r>
            <a:endParaRPr lang="en-US" altLang="ja-JP" sz="2400" dirty="0"/>
          </a:p>
          <a:p>
            <a:r>
              <a:rPr lang="ja-JP" altLang="en-US" sz="2400" dirty="0"/>
              <a:t>その他</a:t>
            </a:r>
            <a:endParaRPr lang="en-US" altLang="ja-JP" sz="2400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487385" y="3637076"/>
            <a:ext cx="11074349" cy="3032362"/>
            <a:chOff x="518908" y="3637076"/>
            <a:chExt cx="9197379" cy="2518413"/>
          </a:xfrm>
        </p:grpSpPr>
        <p:grpSp>
          <p:nvGrpSpPr>
            <p:cNvPr id="35" name="グループ化 34"/>
            <p:cNvGrpSpPr/>
            <p:nvPr/>
          </p:nvGrpSpPr>
          <p:grpSpPr>
            <a:xfrm>
              <a:off x="3104296" y="3637076"/>
              <a:ext cx="6611991" cy="2518413"/>
              <a:chOff x="2178985" y="2571516"/>
              <a:chExt cx="6402527" cy="2438631"/>
            </a:xfrm>
          </p:grpSpPr>
          <p:grpSp>
            <p:nvGrpSpPr>
              <p:cNvPr id="36" name="グループ化 35"/>
              <p:cNvGrpSpPr/>
              <p:nvPr/>
            </p:nvGrpSpPr>
            <p:grpSpPr>
              <a:xfrm>
                <a:off x="2178985" y="2661566"/>
                <a:ext cx="2727638" cy="2348581"/>
                <a:chOff x="2005782" y="1892639"/>
                <a:chExt cx="5479274" cy="4717825"/>
              </a:xfrm>
            </p:grpSpPr>
            <p:pic>
              <p:nvPicPr>
                <p:cNvPr id="55" name="Picture 8" descr="C:\VCProjects\2DImageProcess\TToneCurve3\TImageProcess\R.bmp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1892639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9" descr="C:\VCProjects\2DImageProcess\TToneCurve3\TImageProcess\G.bmp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4338297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FF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0" descr="C:\VCProjects\2DImageProcess\TToneCurve3\TImageProcess\B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4541" y="4338296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1" descr="C:\VCProjects\2DImageProcess\TToneCurve3\TImageProcess\Y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0" y="2661567"/>
                <a:ext cx="1314476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2" descr="C:\VCProjects\2DImageProcess\TToneCurve3\TImageProcess\U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3" descr="C:\VCProjects\2DImageProcess\TToneCurve3\TImageProcess\V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863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テキスト ボックス 42"/>
              <p:cNvSpPr txBox="1"/>
              <p:nvPr/>
            </p:nvSpPr>
            <p:spPr>
              <a:xfrm>
                <a:off x="3174805" y="2571516"/>
                <a:ext cx="402335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</a:t>
                </a:r>
                <a:endParaRPr lang="ja-JP" altLang="en-US" sz="2400" b="1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3174805" y="3792675"/>
                <a:ext cx="410097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FF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G</a:t>
                </a:r>
                <a:endParaRPr lang="ja-JP" altLang="en-US" sz="2400" b="1" dirty="0">
                  <a:solidFill>
                    <a:srgbClr val="00FF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26391" y="3792675"/>
                <a:ext cx="39612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00FF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</a:t>
                </a:r>
                <a:endParaRPr lang="ja-JP" altLang="en-US" sz="2400" b="1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6323684" y="2571516"/>
                <a:ext cx="38836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Y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6164363" y="3792675"/>
                <a:ext cx="582394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 err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Cb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>
                <a:off x="7638161" y="3792675"/>
                <a:ext cx="523409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Cr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>
                <a:off x="3517124" y="3033181"/>
                <a:ext cx="1603755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RGB color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6708726" y="2817720"/>
                <a:ext cx="187278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YCbCr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color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3" name="テキスト ボックス 52"/>
              <p:cNvSpPr txBox="1"/>
              <p:nvPr/>
            </p:nvSpPr>
            <p:spPr>
              <a:xfrm>
                <a:off x="6708726" y="3267780"/>
                <a:ext cx="16017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輝度</a:t>
                </a:r>
                <a:r>
                  <a:rPr lang="en-US" altLang="ja-JP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青み</a:t>
                </a:r>
                <a:r>
                  <a:rPr lang="en-US" altLang="ja-JP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赤み</a:t>
                </a:r>
              </a:p>
            </p:txBody>
          </p:sp>
        </p:grpSp>
        <p:pic>
          <p:nvPicPr>
            <p:cNvPr id="59" name="Picture 14" descr="C:\Users\takashi\Desktop\講義_北大\2013後期\sample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908" y="4042469"/>
              <a:ext cx="2212345" cy="190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5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5" y="4052205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14" descr="C:\Users\takashi\Desktop\講義_北大\2013後期\sam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8" y="1608505"/>
            <a:ext cx="2009473" cy="172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3109681" y="1937288"/>
            <a:ext cx="8694861" cy="4099819"/>
            <a:chOff x="3497139" y="3050348"/>
            <a:chExt cx="6515027" cy="3071979"/>
          </a:xfrm>
        </p:grpSpPr>
        <p:pic>
          <p:nvPicPr>
            <p:cNvPr id="25" name="Picture 3" descr="C:\Users\takashi\Desktop\1_rg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139" y="3050349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:\Users\takashi\Desktop\1_intens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182" y="3050348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4009306" y="5776403"/>
              <a:ext cx="2002514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463121" y="5776403"/>
              <a:ext cx="2125413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898151" y="333747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52706" y="575521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γ=0.3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ガンマ変換</a:t>
            </a:r>
          </a:p>
        </p:txBody>
      </p:sp>
    </p:spTree>
    <p:extLst>
      <p:ext uri="{BB962C8B-B14F-4D97-AF65-F5344CB8AC3E}">
        <p14:creationId xmlns:p14="http://schemas.microsoft.com/office/powerpoint/2010/main" val="34852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スケジュール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0369554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10/01	</a:t>
            </a:r>
            <a:r>
              <a:rPr lang="ja-JP" altLang="en-US" sz="1600" dirty="0" smtClean="0"/>
              <a:t>イントロダクション</a:t>
            </a:r>
            <a:r>
              <a:rPr lang="en-US" altLang="ja-JP" sz="1600" dirty="0"/>
              <a:t>1 : </a:t>
            </a:r>
            <a:r>
              <a:rPr lang="ja-JP" altLang="en-US" sz="1600" dirty="0"/>
              <a:t>デジタル画像とは，量子化と標本化，</a:t>
            </a:r>
            <a:r>
              <a:rPr lang="en-US" altLang="ja-JP" sz="1600" dirty="0"/>
              <a:t>Dynamic </a:t>
            </a:r>
            <a:r>
              <a:rPr lang="en-US" altLang="ja-JP" sz="1600" dirty="0" smtClean="0"/>
              <a:t>Range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10/08	</a:t>
            </a:r>
            <a:r>
              <a:rPr lang="ja-JP" altLang="en-US" sz="1600" dirty="0" smtClean="0"/>
              <a:t>イントロダクション</a:t>
            </a:r>
            <a:r>
              <a:rPr lang="en-US" altLang="ja-JP" sz="1600" dirty="0"/>
              <a:t>2 : </a:t>
            </a:r>
            <a:r>
              <a:rPr lang="ja-JP" altLang="en-US" sz="1600" dirty="0"/>
              <a:t>デジタルカメラ</a:t>
            </a:r>
            <a:r>
              <a:rPr lang="ja-JP" altLang="en-US" sz="1600" dirty="0" smtClean="0"/>
              <a:t>，人間の視覚，表色系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10/15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1 : </a:t>
            </a:r>
            <a:r>
              <a:rPr lang="ja-JP" altLang="en-US" sz="1600" dirty="0"/>
              <a:t>トーンカーブ，線形フィルタ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10/29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2 : </a:t>
            </a:r>
            <a:r>
              <a:rPr lang="ja-JP" altLang="en-US" sz="1600" dirty="0"/>
              <a:t>非線形フィルタ，</a:t>
            </a:r>
            <a:r>
              <a:rPr lang="ja-JP" altLang="en-US" sz="1600" dirty="0" smtClean="0"/>
              <a:t>ハーフトーニング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11/05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3 : </a:t>
            </a:r>
            <a:r>
              <a:rPr lang="ja-JP" altLang="en-US" sz="1600" dirty="0"/>
              <a:t>離散フーリエ</a:t>
            </a:r>
            <a:r>
              <a:rPr lang="ja-JP" altLang="en-US" sz="1600" dirty="0" smtClean="0"/>
              <a:t>変換と周波数フィルタリング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11/12</a:t>
            </a:r>
            <a:r>
              <a:rPr lang="en-US" altLang="ja-JP" sz="1600" dirty="0"/>
              <a:t>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1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en-US" altLang="ja-JP" sz="1600" dirty="0" smtClean="0"/>
              <a:t>python</a:t>
            </a:r>
            <a:r>
              <a:rPr lang="ja-JP" altLang="en-US" sz="1600" dirty="0" smtClean="0"/>
              <a:t>入門   </a:t>
            </a:r>
            <a:r>
              <a:rPr lang="en-US" altLang="ja-JP" sz="1600" dirty="0" smtClean="0">
                <a:solidFill>
                  <a:srgbClr val="FF0000"/>
                </a:solidFill>
              </a:rPr>
              <a:t>(</a:t>
            </a:r>
            <a:r>
              <a:rPr lang="en-US" altLang="ja-JP" sz="1600" dirty="0">
                <a:solidFill>
                  <a:srgbClr val="FF0000"/>
                </a:solidFill>
              </a:rPr>
              <a:t>PC</a:t>
            </a:r>
            <a:r>
              <a:rPr lang="ja-JP" altLang="en-US" sz="1600" dirty="0" smtClean="0">
                <a:solidFill>
                  <a:srgbClr val="FF0000"/>
                </a:solidFill>
              </a:rPr>
              <a:t>教室</a:t>
            </a:r>
            <a:r>
              <a:rPr lang="en-US" altLang="ja-JP" sz="1600" dirty="0" smtClean="0">
                <a:solidFill>
                  <a:srgbClr val="FF0000"/>
                </a:solidFill>
              </a:rPr>
              <a:t>9,10)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11/19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2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: 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</a:t>
            </a:r>
            <a:r>
              <a:rPr lang="en-US" altLang="ja-JP" sz="1600" dirty="0">
                <a:solidFill>
                  <a:srgbClr val="FF0000"/>
                </a:solidFill>
              </a:rPr>
              <a:t>9,10) ※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11/26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3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</a:t>
            </a:r>
            <a:r>
              <a:rPr lang="en-US" altLang="ja-JP" sz="1600" dirty="0" smtClean="0">
                <a:solidFill>
                  <a:srgbClr val="FF0000"/>
                </a:solidFill>
              </a:rPr>
              <a:t>9,10, </a:t>
            </a:r>
            <a:r>
              <a:rPr lang="ja-JP" altLang="en-US" sz="1600" dirty="0" smtClean="0">
                <a:solidFill>
                  <a:srgbClr val="FF0000"/>
                </a:solidFill>
              </a:rPr>
              <a:t>前半部分の課題締め切り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11/29 23:59)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12/03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4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</a:t>
            </a:r>
            <a:r>
              <a:rPr lang="en-US" altLang="ja-JP" sz="1600" dirty="0">
                <a:solidFill>
                  <a:srgbClr val="FF0000"/>
                </a:solidFill>
              </a:rPr>
              <a:t>9,10)</a:t>
            </a:r>
            <a:endParaRPr lang="en-US" altLang="ja-JP" sz="1600" b="1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12/10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/>
              <a:t>5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</a:t>
            </a:r>
            <a:r>
              <a:rPr lang="en-US" altLang="ja-JP" sz="1600" dirty="0" smtClean="0">
                <a:solidFill>
                  <a:srgbClr val="FF0000"/>
                </a:solidFill>
              </a:rPr>
              <a:t>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</a:t>
            </a:r>
            <a:r>
              <a:rPr lang="en-US" altLang="ja-JP" sz="1600" dirty="0" smtClean="0">
                <a:solidFill>
                  <a:srgbClr val="FF0000"/>
                </a:solidFill>
              </a:rPr>
              <a:t>9,10, </a:t>
            </a:r>
            <a:r>
              <a:rPr lang="ja-JP" altLang="en-US" sz="1600" dirty="0" smtClean="0">
                <a:solidFill>
                  <a:srgbClr val="FF0000"/>
                </a:solidFill>
              </a:rPr>
              <a:t>後半部分</a:t>
            </a:r>
            <a:r>
              <a:rPr lang="ja-JP" altLang="en-US" sz="1600" dirty="0">
                <a:solidFill>
                  <a:srgbClr val="FF0000"/>
                </a:solidFill>
              </a:rPr>
              <a:t>の課題締め切り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12/20</a:t>
            </a:r>
            <a:r>
              <a:rPr lang="en-US" altLang="ja-JP" sz="1600" dirty="0">
                <a:solidFill>
                  <a:srgbClr val="FF0000"/>
                </a:solidFill>
              </a:rPr>
              <a:t> 23:59</a:t>
            </a:r>
            <a:r>
              <a:rPr lang="en-US" altLang="ja-JP" sz="1600" dirty="0" smtClean="0">
                <a:solidFill>
                  <a:srgbClr val="FF0000"/>
                </a:solidFill>
              </a:rPr>
              <a:t>)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12/17	</a:t>
            </a:r>
            <a:r>
              <a:rPr lang="ja-JP" altLang="en-US" sz="1600" dirty="0"/>
              <a:t>画像の幾何</a:t>
            </a:r>
            <a:r>
              <a:rPr lang="ja-JP" altLang="en-US" sz="1600" dirty="0" smtClean="0"/>
              <a:t>変換 </a:t>
            </a:r>
            <a:r>
              <a:rPr lang="en-US" altLang="ja-JP" sz="1600" dirty="0"/>
              <a:t>: </a:t>
            </a:r>
            <a:r>
              <a:rPr lang="ja-JP" altLang="en-US" sz="1600" dirty="0"/>
              <a:t>アファイン</a:t>
            </a:r>
            <a:r>
              <a:rPr lang="ja-JP" altLang="en-US" sz="1600" dirty="0" smtClean="0"/>
              <a:t>変換と画像補間</a:t>
            </a:r>
            <a:r>
              <a:rPr lang="en-US" altLang="ja-JP" sz="1600" dirty="0" smtClean="0"/>
              <a:t> </a:t>
            </a:r>
            <a:r>
              <a:rPr lang="en-US" altLang="ja-JP" sz="1600" dirty="0"/>
              <a:t>	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01/07 </a:t>
            </a:r>
            <a:r>
              <a:rPr lang="en-US" altLang="ja-JP" sz="1600" dirty="0"/>
              <a:t>	Convolution</a:t>
            </a:r>
            <a:r>
              <a:rPr lang="ja-JP" altLang="en-US" sz="1600" dirty="0"/>
              <a:t>と</a:t>
            </a:r>
            <a:r>
              <a:rPr lang="en-US" altLang="ja-JP" sz="1600" dirty="0"/>
              <a:t>De-convolution</a:t>
            </a:r>
            <a:r>
              <a:rPr lang="ja-JP" altLang="en-US" sz="1600" dirty="0"/>
              <a:t>（進度に合わせて変更する可能性有り）</a:t>
            </a:r>
            <a:endParaRPr lang="en-US" altLang="ja-JP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01/14 </a:t>
            </a:r>
            <a:r>
              <a:rPr lang="en-US" altLang="ja-JP" sz="1600" dirty="0"/>
              <a:t>	</a:t>
            </a:r>
            <a:r>
              <a:rPr lang="ja-JP" altLang="en-US" sz="1600" dirty="0" smtClean="0"/>
              <a:t>画像圧縮（進度に合わせて変更</a:t>
            </a:r>
            <a:r>
              <a:rPr lang="ja-JP" altLang="en-US" sz="1600" dirty="0"/>
              <a:t>する可能性有り）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b="1" dirty="0" smtClean="0">
                <a:solidFill>
                  <a:srgbClr val="FF0000"/>
                </a:solidFill>
              </a:rPr>
              <a:t>01/21 </a:t>
            </a:r>
            <a:r>
              <a:rPr lang="en-US" altLang="ja-JP" sz="1600" b="1" dirty="0">
                <a:solidFill>
                  <a:srgbClr val="FF0000"/>
                </a:solidFill>
              </a:rPr>
              <a:t>	</a:t>
            </a:r>
            <a:r>
              <a:rPr lang="ja-JP" altLang="en-US" sz="1600" b="1" dirty="0">
                <a:solidFill>
                  <a:srgbClr val="FF0000"/>
                </a:solidFill>
              </a:rPr>
              <a:t>後半のまとめと期末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試験</a:t>
            </a:r>
            <a:endParaRPr lang="en-US" altLang="ja-JP" sz="1600" b="1" dirty="0" smtClean="0">
              <a:solidFill>
                <a:srgbClr val="FF000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95459" y="1605394"/>
            <a:ext cx="5834130" cy="37348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569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56" y="4086208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52749" y="58527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γ=0.3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ガンマ変換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グループ化 2"/>
          <p:cNvGrpSpPr/>
          <p:nvPr/>
        </p:nvGrpSpPr>
        <p:grpSpPr>
          <a:xfrm>
            <a:off x="3567983" y="2293750"/>
            <a:ext cx="8335973" cy="3514212"/>
            <a:chOff x="3691971" y="3146029"/>
            <a:chExt cx="7148982" cy="3013810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4311977" y="5763912"/>
              <a:ext cx="2291975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7875339" y="5763912"/>
              <a:ext cx="2432639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  <p:pic>
          <p:nvPicPr>
            <p:cNvPr id="18" name="Picture 2" descr="C:\Users\takashi\Desktop\講義_北大\2013後期\1_intens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254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C:\Users\takashi\Desktop\講義_北大\2013後期\1_rgb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1971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009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/>
          <p:cNvSpPr txBox="1"/>
          <p:nvPr/>
        </p:nvSpPr>
        <p:spPr>
          <a:xfrm>
            <a:off x="455411" y="592460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6" y="4168011"/>
            <a:ext cx="1667696" cy="166769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7329979" y="5190475"/>
            <a:ext cx="4605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YCbCr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の輝度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Cb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の階調数は減らない）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3372725" y="2021262"/>
            <a:ext cx="8478313" cy="3122721"/>
            <a:chOff x="3713687" y="2701243"/>
            <a:chExt cx="7094995" cy="2613219"/>
          </a:xfrm>
        </p:grpSpPr>
        <p:pic>
          <p:nvPicPr>
            <p:cNvPr id="23" name="Picture 3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3687" y="2701243"/>
              <a:ext cx="3484481" cy="261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takashi\Desktop\講義_北大\2013後期\1pos_intens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4202" y="2701243"/>
              <a:ext cx="3484480" cy="2613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テキスト ボックス 24"/>
          <p:cNvSpPr txBox="1"/>
          <p:nvPr/>
        </p:nvSpPr>
        <p:spPr>
          <a:xfrm>
            <a:off x="4052820" y="5267966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各チャンネル</a:t>
            </a:r>
          </a:p>
        </p:txBody>
      </p:sp>
    </p:spTree>
    <p:extLst>
      <p:ext uri="{BB962C8B-B14F-4D97-AF65-F5344CB8AC3E}">
        <p14:creationId xmlns:p14="http://schemas.microsoft.com/office/powerpoint/2010/main" val="22354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トーンカーブ：まとめ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61572" y="1430809"/>
            <a:ext cx="10346659" cy="216479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トーンカーブ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各画素の輝度値・色を変換する</a:t>
            </a:r>
            <a:r>
              <a:rPr lang="ja-JP" altLang="en-US" sz="2400" b="1" dirty="0"/>
              <a:t>階調変換関数</a:t>
            </a:r>
            <a:endParaRPr lang="en-US" altLang="ja-JP" sz="2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画像</a:t>
            </a:r>
            <a:r>
              <a:rPr lang="ja-JP" altLang="en-US" sz="2400" dirty="0"/>
              <a:t>の見</a:t>
            </a:r>
            <a:r>
              <a:rPr lang="ja-JP" altLang="en-US" sz="2400" dirty="0" smtClean="0"/>
              <a:t>栄えの</a:t>
            </a:r>
            <a:r>
              <a:rPr lang="ja-JP" altLang="en-US" sz="2400" dirty="0"/>
              <a:t>編集に利用</a:t>
            </a:r>
            <a:r>
              <a:rPr lang="ja-JP" altLang="en-US" sz="2400" dirty="0" smtClean="0"/>
              <a:t>される</a:t>
            </a:r>
            <a:endParaRPr lang="en-US" altLang="ja-JP" sz="24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キーワード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コントラスト変換・ネガポジ反転・ポスタリゼーション・ソラリゼーション・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値化・ガンマ補正</a:t>
            </a:r>
            <a:endParaRPr lang="en-US" altLang="ja-JP" sz="2400" dirty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2126995" y="3949150"/>
            <a:ext cx="6893020" cy="2908850"/>
            <a:chOff x="1476065" y="3316429"/>
            <a:chExt cx="8359795" cy="3527828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600861" y="3316429"/>
              <a:ext cx="3985281" cy="3527828"/>
              <a:chOff x="437062" y="2786984"/>
              <a:chExt cx="3742624" cy="3313025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34" r="2804"/>
              <a:stretch/>
            </p:blipFill>
            <p:spPr bwMode="auto">
              <a:xfrm>
                <a:off x="1330960" y="2995610"/>
                <a:ext cx="2537460" cy="24450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6" name="正方形/長方形 5"/>
              <p:cNvSpPr/>
              <p:nvPr/>
            </p:nvSpPr>
            <p:spPr>
              <a:xfrm rot="16200000">
                <a:off x="-78740" y="4110990"/>
                <a:ext cx="2506980" cy="1778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1330960" y="5515292"/>
                <a:ext cx="2537460" cy="180657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" name="グループ化 7"/>
              <p:cNvGrpSpPr/>
              <p:nvPr/>
            </p:nvGrpSpPr>
            <p:grpSpPr>
              <a:xfrm>
                <a:off x="1330960" y="2946400"/>
                <a:ext cx="2598420" cy="2506980"/>
                <a:chOff x="1874520" y="3436620"/>
                <a:chExt cx="2598420" cy="2506980"/>
              </a:xfrm>
            </p:grpSpPr>
            <p:cxnSp>
              <p:nvCxnSpPr>
                <p:cNvPr id="16" name="直線矢印コネクタ 15"/>
                <p:cNvCxnSpPr/>
                <p:nvPr/>
              </p:nvCxnSpPr>
              <p:spPr>
                <a:xfrm>
                  <a:off x="1874520" y="5943600"/>
                  <a:ext cx="2598420" cy="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矢印コネクタ 16"/>
                <p:cNvCxnSpPr/>
                <p:nvPr/>
              </p:nvCxnSpPr>
              <p:spPr>
                <a:xfrm flipV="1">
                  <a:off x="1874520" y="3436620"/>
                  <a:ext cx="0" cy="250698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正方形/長方形 8"/>
              <p:cNvSpPr/>
              <p:nvPr/>
            </p:nvSpPr>
            <p:spPr>
              <a:xfrm>
                <a:off x="1653090" y="5679360"/>
                <a:ext cx="1524854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値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595759" y="3248649"/>
                <a:ext cx="473230" cy="16825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力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素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値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481890" y="5679360"/>
                <a:ext cx="69779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126489" y="5679360"/>
                <a:ext cx="37281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フリーフォーム 12"/>
              <p:cNvSpPr/>
              <p:nvPr/>
            </p:nvSpPr>
            <p:spPr>
              <a:xfrm>
                <a:off x="1352550" y="3005138"/>
                <a:ext cx="2509838" cy="2414587"/>
              </a:xfrm>
              <a:custGeom>
                <a:avLst/>
                <a:gdLst>
                  <a:gd name="connsiteX0" fmla="*/ 0 w 2509838"/>
                  <a:gd name="connsiteY0" fmla="*/ 2414587 h 2414587"/>
                  <a:gd name="connsiteX1" fmla="*/ 309563 w 2509838"/>
                  <a:gd name="connsiteY1" fmla="*/ 1566862 h 2414587"/>
                  <a:gd name="connsiteX2" fmla="*/ 1414463 w 2509838"/>
                  <a:gd name="connsiteY2" fmla="*/ 604837 h 2414587"/>
                  <a:gd name="connsiteX3" fmla="*/ 2509838 w 2509838"/>
                  <a:gd name="connsiteY3" fmla="*/ 0 h 2414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9838" h="2414587">
                    <a:moveTo>
                      <a:pt x="0" y="2414587"/>
                    </a:moveTo>
                    <a:cubicBezTo>
                      <a:pt x="36909" y="2141537"/>
                      <a:pt x="73819" y="1868487"/>
                      <a:pt x="309563" y="1566862"/>
                    </a:cubicBezTo>
                    <a:cubicBezTo>
                      <a:pt x="545307" y="1265237"/>
                      <a:pt x="1047751" y="865981"/>
                      <a:pt x="1414463" y="604837"/>
                    </a:cubicBezTo>
                    <a:cubicBezTo>
                      <a:pt x="1781175" y="343693"/>
                      <a:pt x="2145506" y="171846"/>
                      <a:pt x="2509838" y="0"/>
                    </a:cubicBezTo>
                  </a:path>
                </a:pathLst>
              </a:custGeom>
              <a:noFill/>
              <a:ln w="63500" cap="rnd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748045" y="5209847"/>
                <a:ext cx="37281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437062" y="2786984"/>
                <a:ext cx="69779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065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737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0" name="正方形/長方形 19"/>
            <p:cNvSpPr/>
            <p:nvPr/>
          </p:nvSpPr>
          <p:spPr>
            <a:xfrm>
              <a:off x="2566020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1" name="直線矢印コネクタ 20"/>
            <p:cNvCxnSpPr/>
            <p:nvPr/>
          </p:nvCxnSpPr>
          <p:spPr>
            <a:xfrm flipV="1">
              <a:off x="5390182" y="4760834"/>
              <a:ext cx="0" cy="1359032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 flipH="1">
              <a:off x="4580554" y="4760834"/>
              <a:ext cx="776287" cy="0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/>
            <p:cNvSpPr/>
            <p:nvPr/>
          </p:nvSpPr>
          <p:spPr>
            <a:xfrm>
              <a:off x="8989679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88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5901553"/>
            <a:ext cx="11708780" cy="733270"/>
          </a:xfrm>
        </p:spPr>
        <p:txBody>
          <a:bodyPr>
            <a:normAutofit/>
          </a:bodyPr>
          <a:lstStyle/>
          <a:p>
            <a:pPr algn="r">
              <a:spcBef>
                <a:spcPts val="1200"/>
              </a:spcBef>
            </a:pPr>
            <a:r>
              <a:rPr lang="ja-JP" altLang="en-US" b="1" dirty="0" smtClean="0"/>
              <a:t>空間フィルタ</a:t>
            </a:r>
            <a:r>
              <a:rPr lang="en-US" altLang="ja-JP" b="1" dirty="0" smtClean="0"/>
              <a:t>(</a:t>
            </a:r>
            <a:r>
              <a:rPr lang="ja-JP" altLang="en-US" b="1" dirty="0" smtClean="0"/>
              <a:t>線形</a:t>
            </a:r>
            <a:r>
              <a:rPr lang="en-US" altLang="ja-JP" b="1" dirty="0" smtClean="0"/>
              <a:t>)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9675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198522" y="1281460"/>
            <a:ext cx="4992008" cy="13100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3200" dirty="0"/>
              <a:t/>
            </a:r>
            <a:br>
              <a:rPr lang="en-US" altLang="ja-JP" sz="3200" dirty="0"/>
            </a:br>
            <a:r>
              <a:rPr lang="ja-JP" altLang="en-US" sz="3200" dirty="0"/>
              <a:t>線形</a:t>
            </a:r>
            <a:r>
              <a:rPr lang="ja-JP" altLang="en-US" sz="3200" dirty="0" smtClean="0"/>
              <a:t>フィルタ</a:t>
            </a:r>
            <a:r>
              <a:rPr lang="ja-JP" altLang="en-US" sz="3200" dirty="0"/>
              <a:t>の計算</a:t>
            </a:r>
            <a:endParaRPr kumimoji="1" lang="ja-JP" altLang="en-US" sz="32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206500" y="176043"/>
            <a:ext cx="9194800" cy="6603018"/>
            <a:chOff x="596900" y="-154157"/>
            <a:chExt cx="7536230" cy="5411957"/>
          </a:xfrm>
        </p:grpSpPr>
        <p:grpSp>
          <p:nvGrpSpPr>
            <p:cNvPr id="3" name="グループ化 2"/>
            <p:cNvGrpSpPr/>
            <p:nvPr/>
          </p:nvGrpSpPr>
          <p:grpSpPr>
            <a:xfrm>
              <a:off x="635000" y="2565400"/>
              <a:ext cx="7498130" cy="2692400"/>
              <a:chOff x="2781300" y="2324100"/>
              <a:chExt cx="7498130" cy="2692400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 rotWithShape="1">
              <a:blip r:embed="rId2"/>
              <a:srcRect l="50543" b="50348"/>
              <a:stretch/>
            </p:blipFill>
            <p:spPr>
              <a:xfrm>
                <a:off x="2781300" y="2373143"/>
                <a:ext cx="2468930" cy="2643357"/>
              </a:xfrm>
              <a:prstGeom prst="rect">
                <a:avLst/>
              </a:pr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 rotWithShape="1">
              <a:blip r:embed="rId2"/>
              <a:srcRect t="49891"/>
              <a:stretch/>
            </p:blipFill>
            <p:spPr>
              <a:xfrm>
                <a:off x="5287422" y="2324100"/>
                <a:ext cx="4992008" cy="2667708"/>
              </a:xfrm>
              <a:prstGeom prst="rect">
                <a:avLst/>
              </a:prstGeom>
            </p:spPr>
          </p:pic>
        </p:grpSp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2"/>
            <a:srcRect r="49627" b="50348"/>
            <a:stretch/>
          </p:blipFill>
          <p:spPr>
            <a:xfrm>
              <a:off x="596900" y="-154157"/>
              <a:ext cx="2514600" cy="2643357"/>
            </a:xfrm>
            <a:prstGeom prst="rect">
              <a:avLst/>
            </a:prstGeom>
          </p:spPr>
        </p:pic>
      </p:grpSp>
      <p:sp>
        <p:nvSpPr>
          <p:cNvPr id="9" name="正方形/長方形 8"/>
          <p:cNvSpPr/>
          <p:nvPr/>
        </p:nvSpPr>
        <p:spPr>
          <a:xfrm>
            <a:off x="10020300" y="-18675"/>
            <a:ext cx="2171700" cy="4250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Convolution1.py</a:t>
            </a:r>
            <a:endParaRPr kumimoji="1" lang="ja-JP" altLang="en-US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75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線形フィルタの例</a:t>
            </a:r>
            <a:endParaRPr kumimoji="1" lang="ja-JP" altLang="en-US" dirty="0"/>
          </a:p>
        </p:txBody>
      </p:sp>
      <p:pic>
        <p:nvPicPr>
          <p:cNvPr id="4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8" y="2244503"/>
            <a:ext cx="3083560" cy="266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5682025" y="5022569"/>
            <a:ext cx="138811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ぼかす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4522918" y="2054107"/>
            <a:ext cx="6972408" cy="2951722"/>
            <a:chOff x="3614975" y="840007"/>
            <a:chExt cx="5786294" cy="2449589"/>
          </a:xfrm>
        </p:grpSpPr>
        <p:pic>
          <p:nvPicPr>
            <p:cNvPr id="7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975" y="840007"/>
              <a:ext cx="2841525" cy="2449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385" y="840007"/>
              <a:ext cx="2829884" cy="243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タイトル 1"/>
          <p:cNvSpPr txBox="1">
            <a:spLocks/>
          </p:cNvSpPr>
          <p:nvPr/>
        </p:nvSpPr>
        <p:spPr>
          <a:xfrm>
            <a:off x="9076154" y="5022569"/>
            <a:ext cx="1359535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鮮鋭化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4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線形フィルタの例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634139" y="1566967"/>
            <a:ext cx="11051583" cy="3626389"/>
            <a:chOff x="831214" y="4244778"/>
            <a:chExt cx="7963527" cy="2613096"/>
          </a:xfrm>
        </p:grpSpPr>
        <p:pic>
          <p:nvPicPr>
            <p:cNvPr id="11" name="Picture 5" descr="C:\Users\takashi\Desktop\ct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6" b="34291"/>
            <a:stretch/>
          </p:blipFill>
          <p:spPr bwMode="auto">
            <a:xfrm>
              <a:off x="6236598" y="4244778"/>
              <a:ext cx="2558143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C:\Users\takashi\Desktop\c.bm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291"/>
            <a:stretch/>
          </p:blipFill>
          <p:spPr bwMode="auto">
            <a:xfrm>
              <a:off x="3533906" y="4244778"/>
              <a:ext cx="2558144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C:\Users\takashi\Desktop\講義_北大\2013後期\sample1gray.bmp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353"/>
            <a:stretch/>
          </p:blipFill>
          <p:spPr bwMode="auto">
            <a:xfrm>
              <a:off x="831214" y="4244778"/>
              <a:ext cx="2558144" cy="260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タイトル 1"/>
          <p:cNvSpPr txBox="1">
            <a:spLocks/>
          </p:cNvSpPr>
          <p:nvPr/>
        </p:nvSpPr>
        <p:spPr>
          <a:xfrm>
            <a:off x="1424551" y="5267324"/>
            <a:ext cx="1091209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エッジ抽出　　　　　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横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方向             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縦方向</a:t>
            </a:r>
          </a:p>
        </p:txBody>
      </p:sp>
    </p:spTree>
    <p:extLst>
      <p:ext uri="{BB962C8B-B14F-4D97-AF65-F5344CB8AC3E}">
        <p14:creationId xmlns:p14="http://schemas.microsoft.com/office/powerpoint/2010/main" val="304474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495946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369803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空間</a:t>
            </a:r>
            <a:r>
              <a:rPr kumimoji="1" lang="ja-JP" altLang="en-US" dirty="0" smtClean="0"/>
              <a:t>フィルタとは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986927"/>
          </a:xfrm>
        </p:spPr>
        <p:txBody>
          <a:bodyPr/>
          <a:lstStyle/>
          <a:p>
            <a:r>
              <a:rPr kumimoji="1" lang="ja-JP" altLang="en-US" dirty="0" smtClean="0"/>
              <a:t>空間フィルタとは周囲の情報</a:t>
            </a:r>
            <a:r>
              <a:rPr lang="ja-JP" altLang="en-US" dirty="0" smtClean="0"/>
              <a:t>を利用して画素値</a:t>
            </a:r>
            <a:r>
              <a:rPr lang="ja-JP" altLang="en-US" dirty="0"/>
              <a:t>を</a:t>
            </a:r>
            <a:r>
              <a:rPr lang="ja-JP" altLang="en-US" dirty="0" smtClean="0"/>
              <a:t>決めるフィルタ</a:t>
            </a:r>
            <a:endParaRPr lang="en-US" altLang="ja-JP" dirty="0" smtClean="0"/>
          </a:p>
          <a:p>
            <a:r>
              <a:rPr lang="ja-JP" altLang="en-US" dirty="0" smtClean="0"/>
              <a:t>空間フィルタは、</a:t>
            </a:r>
            <a:r>
              <a:rPr kumimoji="1" lang="ja-JP" altLang="en-US" dirty="0" smtClean="0"/>
              <a:t>線形フィルタと</a:t>
            </a:r>
            <a:r>
              <a:rPr lang="ja-JP" altLang="en-US" dirty="0" smtClean="0"/>
              <a:t>非線形フィルタに分けられる</a:t>
            </a:r>
            <a:endParaRPr kumimoji="1" lang="ja-JP" altLang="en-US" dirty="0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4" y="475268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9" name="グループ化 18"/>
          <p:cNvGrpSpPr/>
          <p:nvPr/>
        </p:nvGrpSpPr>
        <p:grpSpPr>
          <a:xfrm>
            <a:off x="2749907" y="4752682"/>
            <a:ext cx="2524748" cy="1878228"/>
            <a:chOff x="2781764" y="1516335"/>
            <a:chExt cx="2524748" cy="1878228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1516335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右矢印 20"/>
            <p:cNvSpPr/>
            <p:nvPr/>
          </p:nvSpPr>
          <p:spPr>
            <a:xfrm>
              <a:off x="2781764" y="2300613"/>
              <a:ext cx="597358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663624" y="2890111"/>
            <a:ext cx="4232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トーンカーブ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を求めるのに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i.j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のみを利用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698430" y="4244728"/>
            <a:ext cx="2063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1601527" y="5542092"/>
            <a:ext cx="3538374" cy="691553"/>
            <a:chOff x="1633385" y="2305744"/>
            <a:chExt cx="3538374" cy="691553"/>
          </a:xfrm>
        </p:grpSpPr>
        <p:sp>
          <p:nvSpPr>
            <p:cNvPr id="27" name="正方形/長方形 26"/>
            <p:cNvSpPr/>
            <p:nvPr/>
          </p:nvSpPr>
          <p:spPr>
            <a:xfrm>
              <a:off x="1828501" y="2305744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8" name="グループ化 27"/>
            <p:cNvGrpSpPr/>
            <p:nvPr/>
          </p:nvGrpSpPr>
          <p:grpSpPr>
            <a:xfrm>
              <a:off x="4225666" y="2305744"/>
              <a:ext cx="946093" cy="691553"/>
              <a:chOff x="4225666" y="2305744"/>
              <a:chExt cx="946093" cy="691553"/>
            </a:xfrm>
          </p:grpSpPr>
          <p:sp>
            <p:nvSpPr>
              <p:cNvPr id="30" name="正方形/長方形 29"/>
              <p:cNvSpPr/>
              <p:nvPr/>
            </p:nvSpPr>
            <p:spPr>
              <a:xfrm>
                <a:off x="4523718" y="2305744"/>
                <a:ext cx="269432" cy="269432"/>
              </a:xfrm>
              <a:prstGeom prst="rect">
                <a:avLst/>
              </a:prstGeom>
              <a:noFill/>
              <a:ln w="412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4225666" y="2535632"/>
                <a:ext cx="9460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I’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i,j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</a:p>
            </p:txBody>
          </p:sp>
        </p:grpSp>
        <p:sp>
          <p:nvSpPr>
            <p:cNvPr id="29" name="正方形/長方形 28"/>
            <p:cNvSpPr/>
            <p:nvPr/>
          </p:nvSpPr>
          <p:spPr>
            <a:xfrm>
              <a:off x="1633385" y="2535632"/>
              <a:ext cx="8659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</a:p>
          </p:txBody>
        </p:sp>
      </p:grp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477022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正方形/長方形 45"/>
          <p:cNvSpPr/>
          <p:nvPr/>
        </p:nvSpPr>
        <p:spPr>
          <a:xfrm>
            <a:off x="7647899" y="5559631"/>
            <a:ext cx="269432" cy="26943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9324870" y="4770222"/>
            <a:ext cx="1801041" cy="1878228"/>
            <a:chOff x="3505471" y="3678223"/>
            <a:chExt cx="1801041" cy="1878228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3678223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正方形/長方形 48"/>
            <p:cNvSpPr/>
            <p:nvPr/>
          </p:nvSpPr>
          <p:spPr>
            <a:xfrm>
              <a:off x="4184086" y="4697520"/>
              <a:ext cx="8771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I’</a:t>
              </a:r>
              <a:r>
                <a:rPr lang="en-US" altLang="ja-JP" sz="2000" i="1" baseline="-25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4508654" y="4467632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7158982" y="4986991"/>
            <a:ext cx="3023080" cy="1374071"/>
            <a:chOff x="1339584" y="3894991"/>
            <a:chExt cx="3023080" cy="1374071"/>
          </a:xfrm>
        </p:grpSpPr>
        <p:sp>
          <p:nvSpPr>
            <p:cNvPr id="52" name="正方形/長方形 51"/>
            <p:cNvSpPr/>
            <p:nvPr/>
          </p:nvSpPr>
          <p:spPr>
            <a:xfrm>
              <a:off x="1339584" y="3933820"/>
              <a:ext cx="1277487" cy="1335242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2781765" y="3894991"/>
              <a:ext cx="367876" cy="1374071"/>
            </a:xfrm>
            <a:prstGeom prst="rightBrace">
              <a:avLst>
                <a:gd name="adj1" fmla="val 6345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右矢印 53"/>
            <p:cNvSpPr/>
            <p:nvPr/>
          </p:nvSpPr>
          <p:spPr>
            <a:xfrm>
              <a:off x="3192593" y="4422371"/>
              <a:ext cx="1170071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6489630" y="2890111"/>
            <a:ext cx="46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空間フィルタ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を求めるのに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i.j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の周囲画素も利用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7520708" y="5789519"/>
            <a:ext cx="753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587785" y="703580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この領域を窓（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）と呼ぶ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窓のサイズは問題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手法に依存して選択する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一般的に、窓が大きいほうが計算量がかかる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272429" y="4244728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6489630" y="4244728"/>
            <a:ext cx="2063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405029" y="4244728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140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8104866" y="3868993"/>
            <a:ext cx="1322817" cy="1382622"/>
          </a:xfrm>
          <a:prstGeom prst="rect">
            <a:avLst/>
          </a:prstGeom>
          <a:gradFill>
            <a:gsLst>
              <a:gs pos="0">
                <a:srgbClr val="FF0000"/>
              </a:gs>
              <a:gs pos="75000">
                <a:schemeClr val="bg1">
                  <a:lumMod val="0"/>
                  <a:lumOff val="100000"/>
                  <a:alpha val="22000"/>
                </a:schemeClr>
              </a:gs>
            </a:gsLst>
            <a:path path="circle">
              <a:fillToRect l="50000" t="50000" r="50000" b="50000"/>
            </a:path>
          </a:gradFill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853169" cy="525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853169" cy="525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4" y="3631367"/>
            <a:ext cx="2591124" cy="1856535"/>
            <a:chOff x="3824793" y="4511663"/>
            <a:chExt cx="1972683" cy="1413423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948465" cy="3579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13" name="正方形/長方形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924419" cy="35798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10370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14" name="正方形/長方形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1011431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 smtClean="0"/>
              <a:t>線形フィルタとは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i="1" baseline="-25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4439558" y="5346515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34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444557" cy="359450"/>
            <a:chOff x="481263" y="2146434"/>
            <a:chExt cx="5300689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0" name="グループ化 29"/>
          <p:cNvGrpSpPr/>
          <p:nvPr/>
        </p:nvGrpSpPr>
        <p:grpSpPr>
          <a:xfrm>
            <a:off x="1824807" y="6126446"/>
            <a:ext cx="5444557" cy="359450"/>
            <a:chOff x="481263" y="2146434"/>
            <a:chExt cx="5300689" cy="349952"/>
          </a:xfrm>
        </p:grpSpPr>
        <p:sp>
          <p:nvSpPr>
            <p:cNvPr id="31" name="正方形/長方形 30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grpSp>
        <p:nvGrpSpPr>
          <p:cNvPr id="73" name="グループ化 72"/>
          <p:cNvGrpSpPr/>
          <p:nvPr/>
        </p:nvGrpSpPr>
        <p:grpSpPr>
          <a:xfrm>
            <a:off x="1520324" y="3371793"/>
            <a:ext cx="2117982" cy="3114112"/>
            <a:chOff x="162811" y="3046328"/>
            <a:chExt cx="2117982" cy="3114112"/>
          </a:xfrm>
        </p:grpSpPr>
        <p:sp>
          <p:nvSpPr>
            <p:cNvPr id="58" name="正方形/長方形 57"/>
            <p:cNvSpPr/>
            <p:nvPr/>
          </p:nvSpPr>
          <p:spPr>
            <a:xfrm>
              <a:off x="1557831" y="5800990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20</a:t>
              </a:r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右中かっこ 7"/>
            <p:cNvSpPr/>
            <p:nvPr/>
          </p:nvSpPr>
          <p:spPr>
            <a:xfrm rot="5400000">
              <a:off x="1637580" y="2619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0" name="直線矢印コネクタ 59"/>
            <p:cNvCxnSpPr>
              <a:stCxn id="8" idx="1"/>
              <a:endCxn id="58" idx="0"/>
            </p:cNvCxnSpPr>
            <p:nvPr/>
          </p:nvCxnSpPr>
          <p:spPr>
            <a:xfrm flipH="1">
              <a:off x="1737556" y="3262228"/>
              <a:ext cx="7974" cy="25387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正方形/長方形 64"/>
                <p:cNvSpPr/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22+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26</m:t>
                      </m:r>
                    </m:oMath>
                  </a14:m>
                  <a:endParaRPr lang="en-US" altLang="ja-JP" sz="1600" i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=20</m:t>
                        </m:r>
                      </m:oMath>
                    </m:oMathPara>
                  </a14:m>
                  <a:endParaRPr lang="en-US" altLang="ja-JP" sz="16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5" name="正方形/長方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21538" r="-415" b="-2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グループ化 71"/>
          <p:cNvGrpSpPr/>
          <p:nvPr/>
        </p:nvGrpSpPr>
        <p:grpSpPr>
          <a:xfrm>
            <a:off x="2941595" y="3498794"/>
            <a:ext cx="2353739" cy="2987103"/>
            <a:chOff x="1584081" y="3173328"/>
            <a:chExt cx="2353739" cy="2987103"/>
          </a:xfrm>
        </p:grpSpPr>
        <p:sp>
          <p:nvSpPr>
            <p:cNvPr id="61" name="正方形/長方形 60"/>
            <p:cNvSpPr/>
            <p:nvPr/>
          </p:nvSpPr>
          <p:spPr>
            <a:xfrm>
              <a:off x="1925255" y="5800981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右中かっこ 61"/>
            <p:cNvSpPr/>
            <p:nvPr/>
          </p:nvSpPr>
          <p:spPr>
            <a:xfrm rot="5400000">
              <a:off x="2011394" y="2746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 flipH="1">
              <a:off x="2111370" y="3338410"/>
              <a:ext cx="7974" cy="24625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正方形/長方形 67"/>
                <p:cNvSpPr/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26+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32</m:t>
                      </m:r>
                    </m:oMath>
                  </a14:m>
                  <a:endParaRPr lang="en-US" altLang="ja-JP" i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=23</m:t>
                        </m:r>
                      </m:oMath>
                    </m:oMathPara>
                  </a14:m>
                  <a:endParaRPr lang="en-US" altLang="ja-JP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8" name="正方形/長方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40678" b="-491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16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 dirty="0" smtClean="0"/>
              <a:t>フィルタ</a:t>
            </a:r>
            <a:r>
              <a:rPr lang="ja-JP" altLang="en-US" sz="3600" dirty="0"/>
              <a:t>処理</a:t>
            </a:r>
            <a:r>
              <a:rPr lang="en-US" altLang="ja-JP" sz="3600" dirty="0"/>
              <a:t>1 : </a:t>
            </a:r>
            <a:r>
              <a:rPr lang="ja-JP" altLang="en-US" sz="3600" dirty="0"/>
              <a:t>トーンカーブ，線形フィルタフィルタ処理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kumimoji="1" lang="ja-JP" altLang="en-US" sz="2400" dirty="0" smtClean="0"/>
              <a:t>達成目標</a:t>
            </a:r>
            <a:endParaRPr kumimoji="1" lang="en-US" altLang="ja-JP" sz="2400" dirty="0" smtClean="0"/>
          </a:p>
          <a:p>
            <a:pPr>
              <a:spcBef>
                <a:spcPts val="1200"/>
              </a:spcBef>
            </a:pPr>
            <a:r>
              <a:rPr lang="ja-JP" altLang="en-US" sz="2400" dirty="0" smtClean="0"/>
              <a:t>線形フィルタ処理の</a:t>
            </a:r>
            <a:r>
              <a:rPr lang="ja-JP" altLang="en-US" sz="2400" dirty="0"/>
              <a:t>計算法と効果を説明</a:t>
            </a:r>
            <a:r>
              <a:rPr lang="ja-JP" altLang="en-US" sz="2400" dirty="0" smtClean="0"/>
              <a:t>できる</a:t>
            </a:r>
            <a:endParaRPr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画</a:t>
            </a:r>
            <a:r>
              <a:rPr lang="ja-JP" altLang="en-US" sz="2000" dirty="0"/>
              <a:t>素</a:t>
            </a:r>
            <a:r>
              <a:rPr lang="ja-JP" altLang="en-US" sz="2000" dirty="0" smtClean="0"/>
              <a:t>ごとの変換であるトーンカーブの機能と効果を説明できる</a:t>
            </a:r>
            <a:endParaRPr lang="en-US" altLang="ja-JP" sz="20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線形空間フィルタの機能と効果を説明できる</a:t>
            </a:r>
            <a:endParaRPr lang="en-US" altLang="ja-JP" sz="2000" dirty="0"/>
          </a:p>
          <a:p>
            <a:pPr marL="0" indent="0">
              <a:spcBef>
                <a:spcPts val="1200"/>
              </a:spcBef>
              <a:buNone/>
            </a:pPr>
            <a:endParaRPr lang="en-US" altLang="ja-JP" sz="2400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en-US" altLang="ja-JP" sz="2400" dirty="0" smtClean="0"/>
              <a:t>Contents</a:t>
            </a:r>
            <a:endParaRPr lang="en-US" altLang="ja-JP" sz="2400" dirty="0"/>
          </a:p>
          <a:p>
            <a:pPr>
              <a:spcBef>
                <a:spcPts val="1200"/>
              </a:spcBef>
            </a:pPr>
            <a:r>
              <a:rPr kumimoji="1" lang="ja-JP" altLang="en-US" sz="2400" dirty="0" smtClean="0"/>
              <a:t>トーンカーブ</a:t>
            </a:r>
            <a:endParaRPr kumimoji="1"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反転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二値化</a:t>
            </a:r>
            <a:r>
              <a:rPr lang="en-US" altLang="ja-JP" sz="2000" dirty="0" smtClean="0"/>
              <a:t>, </a:t>
            </a:r>
            <a:r>
              <a:rPr kumimoji="1" lang="ja-JP" altLang="en-US" sz="2000" dirty="0" smtClean="0"/>
              <a:t>ポスタリゼーション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ソラリゼーション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ガンマ</a:t>
            </a:r>
            <a:r>
              <a:rPr lang="ja-JP" altLang="en-US" sz="2000" dirty="0"/>
              <a:t>変換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カラー画像</a:t>
            </a:r>
            <a:endParaRPr lang="en-US" altLang="ja-JP" sz="2000" dirty="0" smtClean="0"/>
          </a:p>
          <a:p>
            <a:pPr>
              <a:spcBef>
                <a:spcPts val="1200"/>
              </a:spcBef>
            </a:pPr>
            <a:r>
              <a:rPr lang="ja-JP" altLang="en-US" sz="2400" dirty="0" smtClean="0"/>
              <a:t>空間フィルタ（線形）</a:t>
            </a:r>
            <a:endParaRPr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平滑化フィルタ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ソーベルフィルタ，ガウシアンフィルタ，ラプラシアンフィルタ</a:t>
            </a:r>
            <a:endParaRPr lang="en-US" altLang="ja-JP" sz="2000" dirty="0" smtClean="0"/>
          </a:p>
          <a:p>
            <a:pPr lvl="1">
              <a:spcBef>
                <a:spcPts val="1200"/>
              </a:spcBef>
            </a:pPr>
            <a:endParaRPr lang="ja-JP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804126" cy="359450"/>
            <a:chOff x="481263" y="2146434"/>
            <a:chExt cx="56507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6"/>
          <a:srcRect l="8832" t="31334" r="4740" b="13054"/>
          <a:stretch/>
        </p:blipFill>
        <p:spPr>
          <a:xfrm>
            <a:off x="1921690" y="3874259"/>
            <a:ext cx="5143501" cy="1869572"/>
          </a:xfrm>
          <a:prstGeom prst="rect">
            <a:avLst/>
          </a:prstGeom>
        </p:spPr>
      </p:pic>
      <p:sp>
        <p:nvSpPr>
          <p:cNvPr id="59" name="正方形/長方形 58"/>
          <p:cNvSpPr/>
          <p:nvPr/>
        </p:nvSpPr>
        <p:spPr>
          <a:xfrm>
            <a:off x="18174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27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218099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254450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90802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327153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363504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99855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22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36207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7255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44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508909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72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544854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812055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617556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53908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111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90259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108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タイトル 1"/>
          <p:cNvSpPr txBox="1">
            <a:spLocks/>
          </p:cNvSpPr>
          <p:nvPr/>
        </p:nvSpPr>
        <p:spPr>
          <a:xfrm>
            <a:off x="1778396" y="6267450"/>
            <a:ext cx="6286919" cy="495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sp>
        <p:nvSpPr>
          <p:cNvPr id="83" name="右中かっこ 82"/>
          <p:cNvSpPr/>
          <p:nvPr/>
        </p:nvSpPr>
        <p:spPr>
          <a:xfrm rot="5400000">
            <a:off x="6987276" y="2942865"/>
            <a:ext cx="215900" cy="1070526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矢印コネクタ 83"/>
          <p:cNvCxnSpPr>
            <a:stCxn id="83" idx="1"/>
          </p:cNvCxnSpPr>
          <p:nvPr/>
        </p:nvCxnSpPr>
        <p:spPr>
          <a:xfrm>
            <a:off x="7095226" y="3586078"/>
            <a:ext cx="0" cy="211939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36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46" name="タイトル 1"/>
          <p:cNvSpPr txBox="1">
            <a:spLocks/>
          </p:cNvSpPr>
          <p:nvPr/>
        </p:nvSpPr>
        <p:spPr>
          <a:xfrm>
            <a:off x="9156592" y="2486909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もっと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8892844" y="3319371"/>
            <a:ext cx="2947298" cy="584971"/>
            <a:chOff x="6912543" y="3314836"/>
            <a:chExt cx="1954673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049" r="-7407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正方形/長方形 49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正方形/長方形 50"/>
                <p:cNvSpPr/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1" name="正方形/長方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正方形/長方形 57"/>
                <p:cNvSpPr/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タイトル 1"/>
          <p:cNvSpPr txBox="1">
            <a:spLocks/>
          </p:cNvSpPr>
          <p:nvPr/>
        </p:nvSpPr>
        <p:spPr>
          <a:xfrm>
            <a:off x="9131192" y="4293031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ピクセルの平均を取る</a:t>
            </a:r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9"/>
          <a:srcRect l="9077" t="31508" r="4771" b="18027"/>
          <a:stretch/>
        </p:blipFill>
        <p:spPr>
          <a:xfrm>
            <a:off x="1516665" y="3966793"/>
            <a:ext cx="5143501" cy="1706647"/>
          </a:xfrm>
          <a:prstGeom prst="rect">
            <a:avLst/>
          </a:prstGeom>
        </p:spPr>
      </p:pic>
      <p:grpSp>
        <p:nvGrpSpPr>
          <p:cNvPr id="68" name="グループ化 67"/>
          <p:cNvGrpSpPr/>
          <p:nvPr/>
        </p:nvGrpSpPr>
        <p:grpSpPr>
          <a:xfrm>
            <a:off x="1818859" y="5821969"/>
            <a:ext cx="5444557" cy="359450"/>
            <a:chOff x="3023545" y="5821969"/>
            <a:chExt cx="5444557" cy="359450"/>
          </a:xfrm>
        </p:grpSpPr>
        <p:sp>
          <p:nvSpPr>
            <p:cNvPr id="72" name="正方形/長方形 71"/>
            <p:cNvSpPr/>
            <p:nvPr/>
          </p:nvSpPr>
          <p:spPr>
            <a:xfrm>
              <a:off x="30235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338705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375057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447759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484110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520462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568133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35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59316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50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629515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65460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85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7018117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106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8163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774514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810865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4114083" y="5821969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99" name="グループ化 98"/>
          <p:cNvGrpSpPr/>
          <p:nvPr/>
        </p:nvGrpSpPr>
        <p:grpSpPr>
          <a:xfrm>
            <a:off x="2227941" y="3408278"/>
            <a:ext cx="1790700" cy="2413691"/>
            <a:chOff x="933448" y="3046328"/>
            <a:chExt cx="1790700" cy="2413691"/>
          </a:xfrm>
        </p:grpSpPr>
        <p:sp>
          <p:nvSpPr>
            <p:cNvPr id="100" name="右中かっこ 99"/>
            <p:cNvSpPr/>
            <p:nvPr/>
          </p:nvSpPr>
          <p:spPr>
            <a:xfrm rot="5400000">
              <a:off x="1682174" y="2297602"/>
              <a:ext cx="293248" cy="1790700"/>
            </a:xfrm>
            <a:prstGeom prst="rightBrace">
              <a:avLst>
                <a:gd name="adj1" fmla="val 78921"/>
                <a:gd name="adj2" fmla="val 49574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1" name="直線矢印コネクタ 100"/>
            <p:cNvCxnSpPr>
              <a:stCxn id="100" idx="1"/>
              <a:endCxn id="98" idx="0"/>
            </p:cNvCxnSpPr>
            <p:nvPr/>
          </p:nvCxnSpPr>
          <p:spPr>
            <a:xfrm flipH="1">
              <a:off x="1794629" y="3339576"/>
              <a:ext cx="41797" cy="21204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正方形/長方形 101"/>
              <p:cNvSpPr/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15+</m:t>
                    </m:r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22+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11+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26+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32=21</m:t>
                    </m:r>
                  </m:oMath>
                </a14:m>
                <a:endPara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正方形/長方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blipFill rotWithShape="0">
                <a:blip r:embed="rId10"/>
                <a:stretch>
                  <a:fillRect l="-1445" t="-8475" r="-2247" b="-27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24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577943" y="2512987"/>
            <a:ext cx="33963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（変化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の大きい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部分）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検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出したい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4" name="グループ化 53"/>
          <p:cNvGrpSpPr/>
          <p:nvPr/>
        </p:nvGrpSpPr>
        <p:grpSpPr>
          <a:xfrm>
            <a:off x="9211157" y="3454536"/>
            <a:ext cx="2129915" cy="704663"/>
            <a:chOff x="6912543" y="3314836"/>
            <a:chExt cx="1172642" cy="387958"/>
          </a:xfrm>
        </p:grpSpPr>
        <p:sp>
          <p:nvSpPr>
            <p:cNvPr id="55" name="正方形/長方形 54"/>
            <p:cNvSpPr/>
            <p:nvPr/>
          </p:nvSpPr>
          <p:spPr>
            <a:xfrm>
              <a:off x="6912543" y="3314836"/>
              <a:ext cx="387958" cy="3879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400" b="1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-0.5</a:t>
              </a:r>
              <a:endParaRPr lang="ja-JP" altLang="en-US" b="1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正方形/長方形 56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b="1" spc="-100" dirty="0">
                            <a:solidFill>
                              <a:schemeClr val="tx1"/>
                            </a:solidFill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0.5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30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タイトル 1"/>
          <p:cNvSpPr txBox="1">
            <a:spLocks/>
          </p:cNvSpPr>
          <p:nvPr/>
        </p:nvSpPr>
        <p:spPr>
          <a:xfrm>
            <a:off x="8976125" y="4547938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右と左のピクセルの差をとる</a:t>
            </a: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 rotWithShape="1">
          <a:blip r:embed="rId6"/>
          <a:srcRect l="2702" t="20317" r="4775" b="31060"/>
          <a:stretch/>
        </p:blipFill>
        <p:spPr>
          <a:xfrm>
            <a:off x="1563816" y="3794982"/>
            <a:ext cx="5610777" cy="1830400"/>
          </a:xfrm>
          <a:prstGeom prst="rect">
            <a:avLst/>
          </a:prstGeom>
        </p:spPr>
      </p:pic>
      <p:sp>
        <p:nvSpPr>
          <p:cNvPr id="66" name="正方形/長方形 65"/>
          <p:cNvSpPr/>
          <p:nvPr/>
        </p:nvSpPr>
        <p:spPr>
          <a:xfrm>
            <a:off x="18316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-9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19514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-6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255866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292217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28568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364919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-7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01271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37622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47397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36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46269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5826208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18972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55323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91674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-10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タイトル 1"/>
          <p:cNvSpPr txBox="1">
            <a:spLocks/>
          </p:cNvSpPr>
          <p:nvPr/>
        </p:nvSpPr>
        <p:spPr>
          <a:xfrm>
            <a:off x="1833823" y="6278880"/>
            <a:ext cx="603292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cxnSp>
        <p:nvCxnSpPr>
          <p:cNvPr id="84" name="直線矢印コネクタ 83"/>
          <p:cNvCxnSpPr>
            <a:stCxn id="103" idx="1"/>
          </p:cNvCxnSpPr>
          <p:nvPr/>
        </p:nvCxnSpPr>
        <p:spPr>
          <a:xfrm>
            <a:off x="5273595" y="3629863"/>
            <a:ext cx="473" cy="217112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右中かっこ 102"/>
          <p:cNvSpPr/>
          <p:nvPr/>
        </p:nvSpPr>
        <p:spPr>
          <a:xfrm rot="5400000">
            <a:off x="5126971" y="2934688"/>
            <a:ext cx="293248" cy="1097102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4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正方形/長方形 103"/>
              <p:cNvSpPr/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15+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108=46</m:t>
                      </m:r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altLang="ja-JP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4" name="正方形/長方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blipFill rotWithShape="0">
                <a:blip r:embed="rId7"/>
                <a:stretch>
                  <a:fillRect t="-15254" b="-22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正方形/長方形 104"/>
          <p:cNvSpPr/>
          <p:nvPr/>
        </p:nvSpPr>
        <p:spPr>
          <a:xfrm>
            <a:off x="5103246" y="5800981"/>
            <a:ext cx="359450" cy="359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47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240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平滑化 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18455" y="3192651"/>
            <a:ext cx="11463011" cy="3137231"/>
            <a:chOff x="542441" y="3289999"/>
            <a:chExt cx="9578341" cy="2621429"/>
          </a:xfrm>
        </p:grpSpPr>
        <p:pic>
          <p:nvPicPr>
            <p:cNvPr id="4098" name="Picture 2" descr="C:\Users\takashi\Desktop\smooth3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74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2307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1" y="3289999"/>
              <a:ext cx="3038475" cy="2621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5" name="正方形/長方形 14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35" name="正方形/長方形 34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5074582" y="1694934"/>
                <a:ext cx="383438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2" y="1694934"/>
                <a:ext cx="383438" cy="6705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8630582" y="1694934"/>
                <a:ext cx="502061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582" y="1694934"/>
                <a:ext cx="502061" cy="6705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45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7592673" y="5639400"/>
            <a:ext cx="4394888" cy="960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LinaerFilter.exe (C++) </a:t>
            </a:r>
            <a:endParaRPr kumimoji="1" lang="en-US" altLang="ja-JP" dirty="0" smtClean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convolution1.py</a:t>
            </a:r>
            <a:r>
              <a:rPr lang="ja-JP" altLang="en-US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(python)</a:t>
            </a:r>
          </a:p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Process&gt;Filters&gt;Convolve (ImageJ)</a:t>
            </a:r>
            <a:endParaRPr kumimoji="1" lang="en-US" altLang="ja-JP" dirty="0" smtClean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54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23857" y="50487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特定方向の平滑化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9" r="50122" b="13911"/>
          <a:stretch/>
        </p:blipFill>
        <p:spPr bwMode="auto">
          <a:xfrm>
            <a:off x="533400" y="1629377"/>
            <a:ext cx="4152900" cy="408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6" t="11926" r="4897" b="11098"/>
          <a:stretch>
            <a:fillRect/>
          </a:stretch>
        </p:blipFill>
        <p:spPr bwMode="auto">
          <a:xfrm>
            <a:off x="4935835" y="2465519"/>
            <a:ext cx="2634476" cy="246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7986280" y="5935991"/>
            <a:ext cx="4004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[CG 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処理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] </a:t>
            </a:r>
          </a:p>
          <a:p>
            <a:pPr algn="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5.8, 5.9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1" t="8549" b="13911"/>
          <a:stretch/>
        </p:blipFill>
        <p:spPr bwMode="auto">
          <a:xfrm>
            <a:off x="7848599" y="1629377"/>
            <a:ext cx="4112185" cy="408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p:pic>
        <p:nvPicPr>
          <p:cNvPr id="4100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5" y="3192651"/>
            <a:ext cx="3636337" cy="31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46" name="Picture 2" descr="C:\Users\takashi\Desktop\gauss5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25" y="3192927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takashi\Desktop\gauss3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19" y="3193203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タイトル 1"/>
          <p:cNvSpPr txBox="1">
            <a:spLocks/>
          </p:cNvSpPr>
          <p:nvPr/>
        </p:nvSpPr>
        <p:spPr>
          <a:xfrm>
            <a:off x="443039" y="1898381"/>
            <a:ext cx="822960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sz="2800" dirty="0" smtClean="0"/>
              <a:t>係数をガウス分布に近づけ</a:t>
            </a:r>
            <a:endParaRPr lang="en-US" altLang="ja-JP" sz="2800" dirty="0" smtClean="0"/>
          </a:p>
          <a:p>
            <a:r>
              <a:rPr lang="ja-JP" altLang="en-US" sz="2800" dirty="0"/>
              <a:t>中央</a:t>
            </a:r>
            <a:r>
              <a:rPr lang="ja-JP" altLang="en-US" sz="2800" dirty="0" smtClean="0"/>
              <a:t>ほど強い</a:t>
            </a:r>
            <a:r>
              <a:rPr lang="ja-JP" altLang="en-US" sz="2800" dirty="0"/>
              <a:t>重</a:t>
            </a:r>
            <a:r>
              <a:rPr lang="ja-JP" altLang="en-US" sz="2800" dirty="0" smtClean="0"/>
              <a:t>み</a:t>
            </a:r>
            <a:r>
              <a:rPr lang="ja-JP" altLang="en-US" sz="2800" dirty="0"/>
              <a:t>に</a:t>
            </a:r>
            <a:endParaRPr lang="en-US" altLang="ja-JP" sz="2800" dirty="0" smtClean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1" name="正方形/長方形 10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21" name="正方形/長方形 20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ja-JP" altLang="en-US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４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5023782" y="1694934"/>
                <a:ext cx="502061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782" y="1694934"/>
                <a:ext cx="502061" cy="67056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/>
              <p:cNvSpPr/>
              <p:nvPr/>
            </p:nvSpPr>
            <p:spPr>
              <a:xfrm>
                <a:off x="8503582" y="1694934"/>
                <a:ext cx="631904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8" name="正方形/長方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82" y="1694934"/>
                <a:ext cx="631904" cy="6705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9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74" y="2152650"/>
            <a:ext cx="4842975" cy="28511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3" y="2112569"/>
            <a:ext cx="4635507" cy="25365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163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847200" y="1511284"/>
                <a:ext cx="3295518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200" y="1511284"/>
                <a:ext cx="3295518" cy="7900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/>
          <p:cNvSpPr/>
          <p:nvPr/>
        </p:nvSpPr>
        <p:spPr>
          <a:xfrm>
            <a:off x="2039951" y="1091684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1D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6988898" y="1511284"/>
                <a:ext cx="3938707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0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ja-JP" altLang="en-US" sz="2000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98" y="1511284"/>
                <a:ext cx="3938707" cy="7900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7472081" y="1091684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980624" y="5903893"/>
            <a:ext cx="66479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これを重みにして線形フィルタをしたい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さすがに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3x3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は精度が悪くない？？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332270" y="2355334"/>
                <a:ext cx="92852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3600" i="1">
                        <a:latin typeface="Cambria Math"/>
                      </a:rPr>
                      <m:t>𝜎</m:t>
                    </m:r>
                  </m:oMath>
                </a14:m>
                <a:r>
                  <a:rPr lang="en-US" altLang="ja-JP" sz="3600" dirty="0" smtClean="0"/>
                  <a:t>=1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270" y="2355334"/>
                <a:ext cx="928524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14151" r="-19079" b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3195638" y="4645819"/>
            <a:ext cx="91281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3326814" y="445591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68.3%</a:t>
            </a:r>
            <a:endParaRPr lang="ja-JP" altLang="en-US" sz="1200" dirty="0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730818" y="4927759"/>
            <a:ext cx="180308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3326814" y="473023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95.4%</a:t>
            </a:r>
            <a:endParaRPr lang="ja-JP" altLang="en-US" sz="1200" dirty="0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2278380" y="5186839"/>
            <a:ext cx="2712720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3326814" y="498931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99.7%</a:t>
            </a:r>
            <a:endParaRPr lang="ja-JP" altLang="en-US" sz="1200" dirty="0"/>
          </a:p>
        </p:txBody>
      </p:sp>
      <p:cxnSp>
        <p:nvCxnSpPr>
          <p:cNvPr id="26" name="直線コネクタ 25"/>
          <p:cNvCxnSpPr/>
          <p:nvPr/>
        </p:nvCxnSpPr>
        <p:spPr>
          <a:xfrm flipV="1">
            <a:off x="2293620" y="4541520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V="1">
            <a:off x="4983480" y="4541520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4533900" y="4526280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V="1">
            <a:off x="2735580" y="4526280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46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9097" y="258369"/>
            <a:ext cx="8712207" cy="6107726"/>
            <a:chOff x="1257293" y="2112569"/>
            <a:chExt cx="4635507" cy="3249739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293" y="2112569"/>
              <a:ext cx="4635507" cy="25365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sz="3600" i="1">
                          <a:latin typeface="Cambria Math"/>
                        </a:rPr>
                        <m:t>𝜎</m:t>
                      </m:r>
                    </m:oMath>
                  </a14:m>
                  <a:r>
                    <a:rPr lang="en-US" altLang="ja-JP" sz="3600" dirty="0" smtClean="0"/>
                    <a:t>=1</a:t>
                  </a:r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矢印コネクタ 7"/>
            <p:cNvCxnSpPr/>
            <p:nvPr/>
          </p:nvCxnSpPr>
          <p:spPr>
            <a:xfrm>
              <a:off x="3195638" y="4645819"/>
              <a:ext cx="9128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正方形/長方形 8"/>
            <p:cNvSpPr/>
            <p:nvPr/>
          </p:nvSpPr>
          <p:spPr>
            <a:xfrm>
              <a:off x="3326814" y="444239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68.3%</a:t>
              </a:r>
              <a:endParaRPr lang="ja-JP" altLang="en-US" sz="2800" dirty="0"/>
            </a:p>
          </p:txBody>
        </p:sp>
        <p:cxnSp>
          <p:nvCxnSpPr>
            <p:cNvPr id="12" name="直線矢印コネクタ 11"/>
            <p:cNvCxnSpPr/>
            <p:nvPr/>
          </p:nvCxnSpPr>
          <p:spPr>
            <a:xfrm>
              <a:off x="2730818" y="4927759"/>
              <a:ext cx="18030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正方形/長方形 12"/>
            <p:cNvSpPr/>
            <p:nvPr/>
          </p:nvSpPr>
          <p:spPr>
            <a:xfrm>
              <a:off x="3326814" y="471671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95.4%</a:t>
              </a:r>
              <a:endParaRPr lang="ja-JP" altLang="en-US" sz="2800" dirty="0"/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>
              <a:off x="2278380" y="5294956"/>
              <a:ext cx="2712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3326814" y="5083918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99.7%</a:t>
              </a:r>
              <a:endParaRPr lang="ja-JP" altLang="en-US" sz="2800" dirty="0"/>
            </a:p>
          </p:txBody>
        </p:sp>
        <p:cxnSp>
          <p:nvCxnSpPr>
            <p:cNvPr id="17" name="直線コネクタ 16"/>
            <p:cNvCxnSpPr/>
            <p:nvPr/>
          </p:nvCxnSpPr>
          <p:spPr>
            <a:xfrm flipV="1">
              <a:off x="2293620" y="4468539"/>
              <a:ext cx="0" cy="828799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4983480" y="4461782"/>
              <a:ext cx="0" cy="835556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 flipV="1">
              <a:off x="453390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 flipV="1">
              <a:off x="273558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3600" b="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36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600" b="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3600" b="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3600" b="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US" altLang="ja-JP" sz="3600" b="0" i="1">
                              <a:latin typeface="Cambria Math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3600" b="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4229100" y="5797550"/>
            <a:ext cx="1447800" cy="514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40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6693852" y="4129125"/>
            <a:ext cx="1972929" cy="2062126"/>
          </a:xfrm>
          <a:prstGeom prst="rect">
            <a:avLst/>
          </a:prstGeom>
          <a:gradFill>
            <a:gsLst>
              <a:gs pos="0">
                <a:srgbClr val="FF0000"/>
              </a:gs>
              <a:gs pos="75000">
                <a:schemeClr val="bg1">
                  <a:lumMod val="0"/>
                  <a:lumOff val="100000"/>
                  <a:alpha val="22000"/>
                </a:schemeClr>
              </a:gs>
            </a:gsLst>
            <a:path path="circle">
              <a:fillToRect l="50000" t="50000" r="50000" b="50000"/>
            </a:path>
          </a:gradFill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05593"/>
              </p:ext>
            </p:extLst>
          </p:nvPr>
        </p:nvGraphicFramePr>
        <p:xfrm>
          <a:off x="6676694" y="4156550"/>
          <a:ext cx="1979260" cy="204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781175" y="1478609"/>
            <a:ext cx="79724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標準偏差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σ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の大きなガウス関数の畳み込みを計算するとき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『3×3』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や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『5×5』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の窓では精度が悪い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精度を出すには窓の半径を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σ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程度にすべき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   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計算時間はかかる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</a:t>
            </a:r>
          </a:p>
        </p:txBody>
      </p:sp>
      <p:grpSp>
        <p:nvGrpSpPr>
          <p:cNvPr id="25" name="グループ化 24"/>
          <p:cNvGrpSpPr/>
          <p:nvPr/>
        </p:nvGrpSpPr>
        <p:grpSpPr>
          <a:xfrm>
            <a:off x="6628698" y="3540556"/>
            <a:ext cx="2102318" cy="2626316"/>
            <a:chOff x="5202157" y="3735934"/>
            <a:chExt cx="2102318" cy="2626316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5202157" y="3735934"/>
              <a:ext cx="2042025" cy="1691696"/>
              <a:chOff x="5191112" y="3742811"/>
              <a:chExt cx="1725997" cy="1429885"/>
            </a:xfrm>
          </p:grpSpPr>
          <p:sp>
            <p:nvSpPr>
              <p:cNvPr id="6" name="正方形/長方形 5"/>
              <p:cNvSpPr/>
              <p:nvPr/>
            </p:nvSpPr>
            <p:spPr>
              <a:xfrm>
                <a:off x="5309293" y="3742811"/>
                <a:ext cx="708894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左中かっこ 6"/>
              <p:cNvSpPr/>
              <p:nvPr/>
            </p:nvSpPr>
            <p:spPr>
              <a:xfrm rot="5400000">
                <a:off x="5509240" y="3749051"/>
                <a:ext cx="171437" cy="80769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左中かっこ 13"/>
              <p:cNvSpPr/>
              <p:nvPr/>
            </p:nvSpPr>
            <p:spPr>
              <a:xfrm rot="5400000">
                <a:off x="6394854" y="3756416"/>
                <a:ext cx="171437" cy="792960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5875473" y="3742811"/>
                <a:ext cx="317323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1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" name="左中かっこ 15"/>
              <p:cNvSpPr/>
              <p:nvPr/>
            </p:nvSpPr>
            <p:spPr>
              <a:xfrm rot="5400000">
                <a:off x="5955730" y="4110257"/>
                <a:ext cx="171437" cy="8528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" name="正方形/長方形 16"/>
              <p:cNvSpPr/>
              <p:nvPr/>
            </p:nvSpPr>
            <p:spPr>
              <a:xfrm>
                <a:off x="6208215" y="3742811"/>
                <a:ext cx="708894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5973542" y="4860523"/>
                <a:ext cx="635728" cy="312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(0,0)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正方形/長方形 12"/>
                <p:cNvSpPr/>
                <p:nvPr/>
              </p:nvSpPr>
              <p:spPr>
                <a:xfrm>
                  <a:off x="5756167" y="5758934"/>
                  <a:ext cx="154830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ja-JP" altLang="en-US" sz="2800" i="1">
                                <a:latin typeface="Cambria Math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" name="正方形/長方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167" y="5758934"/>
                  <a:ext cx="1508233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線コネクタ 22"/>
            <p:cNvCxnSpPr/>
            <p:nvPr/>
          </p:nvCxnSpPr>
          <p:spPr>
            <a:xfrm flipV="1">
              <a:off x="6207235" y="4386370"/>
              <a:ext cx="0" cy="197588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正方形/長方形 25"/>
          <p:cNvSpPr/>
          <p:nvPr/>
        </p:nvSpPr>
        <p:spPr>
          <a:xfrm>
            <a:off x="8807451" y="4184070"/>
            <a:ext cx="30606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σ = 5 pixel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ガウシアンフィルタ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Window size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31×31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が適当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2147707" y="38605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774" y="3676650"/>
            <a:ext cx="4842975" cy="2851150"/>
          </a:xfrm>
          <a:prstGeom prst="rect">
            <a:avLst/>
          </a:prstGeom>
        </p:spPr>
      </p:pic>
      <p:graphicFrame>
        <p:nvGraphicFramePr>
          <p:cNvPr id="5" name="表 4"/>
          <p:cNvGraphicFramePr>
            <a:graphicFrameLocks noGrp="1"/>
          </p:cNvGraphicFramePr>
          <p:nvPr/>
        </p:nvGraphicFramePr>
        <p:xfrm>
          <a:off x="9767888" y="3481388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6350" cmpd="sng">
                      <a:solidFill>
                        <a:srgbClr val="FFFF00"/>
                      </a:solidFill>
                      <a:prstDash val="solid"/>
                    </a:lnL>
                    <a:lnR w="6350" cmpd="sng">
                      <a:solidFill>
                        <a:srgbClr val="FFFF00"/>
                      </a:solidFill>
                      <a:prstDash val="solid"/>
                    </a:lnR>
                    <a:lnT w="6350" cmpd="sng">
                      <a:solidFill>
                        <a:srgbClr val="FFFF00"/>
                      </a:solidFill>
                      <a:prstDash val="solid"/>
                    </a:lnT>
                    <a:lnB w="6350" cmpd="sng">
                      <a:solidFill>
                        <a:srgbClr val="FFFF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9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5572557"/>
            <a:ext cx="11708780" cy="733270"/>
          </a:xfrm>
        </p:spPr>
        <p:txBody>
          <a:bodyPr>
            <a:normAutofit/>
          </a:bodyPr>
          <a:lstStyle/>
          <a:p>
            <a:pPr algn="r"/>
            <a:r>
              <a:rPr lang="ja-JP" altLang="en-US" dirty="0" smtClean="0"/>
              <a:t>デジタル画像のフィルタリング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443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8607" y="593776"/>
            <a:ext cx="6005693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82806" y="164011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微分の復習．大丈夫ですよね？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-4718957" y="2160814"/>
                <a:ext cx="4491229" cy="166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微分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は以下の通り定義され、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ja-JP" sz="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18957" y="2160814"/>
                <a:ext cx="4491229" cy="1660904"/>
              </a:xfrm>
              <a:prstGeom prst="rect">
                <a:avLst/>
              </a:prstGeom>
              <a:blipFill rotWithShape="0">
                <a:blip r:embed="rId2"/>
                <a:stretch>
                  <a:fillRect l="-1221" t="-1099" r="-543" b="-54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軸方向の偏微分は以下の通り定義され、</a:t>
                </a:r>
                <a:endParaRPr lang="en-US" altLang="ja-JP" sz="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また，</a:t>
                </a:r>
                <a:r>
                  <a:rPr lang="en-US" altLang="ja-JP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の勾配 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𝛻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kumimoji="1"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次元ベクトルであり，</a:t>
                </a: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𝛻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において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の増加が一番大きくなる方向を示す</a:t>
                </a: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blipFill rotWithShape="0">
                <a:blip r:embed="rId3"/>
                <a:stretch>
                  <a:fillRect l="-852" t="-374" r="-95" b="-1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7723411" y="2064658"/>
                <a:ext cx="3759362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練習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) = −2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ja-JP" sz="2400" baseline="300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ja-JP" sz="2400" baseline="300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上記の関数の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(1,1), (2,3)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における勾配を計算し、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さらに図示せよ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411" y="2064658"/>
                <a:ext cx="3759362" cy="2677656"/>
              </a:xfrm>
              <a:prstGeom prst="rect">
                <a:avLst/>
              </a:prstGeom>
              <a:blipFill rotWithShape="0">
                <a:blip r:embed="rId4"/>
                <a:stretch>
                  <a:fillRect l="-2593" r="-1459" b="-27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07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00" y="709226"/>
            <a:ext cx="6896258" cy="534867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988300" y="1263134"/>
            <a:ext cx="3667349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f</a:t>
            </a:r>
            <a:r>
              <a:rPr lang="en-US" altLang="ja-JP" sz="32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3200" i="1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x,y</a:t>
            </a:r>
            <a:r>
              <a:rPr lang="en-US" altLang="ja-JP" sz="32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 = -2</a:t>
            </a:r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</a:t>
            </a:r>
            <a:r>
              <a:rPr lang="en-US" altLang="ja-JP" sz="3200" baseline="30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 - </a:t>
            </a:r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y</a:t>
            </a:r>
            <a:r>
              <a:rPr lang="en-US" altLang="ja-JP" sz="3200" baseline="30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</a:p>
          <a:p>
            <a:endParaRPr lang="ja-JP" altLang="en-US" sz="32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87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4541" y="412838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2517322" y="2176947"/>
            <a:ext cx="2676310" cy="2358222"/>
            <a:chOff x="162864" y="1866050"/>
            <a:chExt cx="2676310" cy="2358222"/>
          </a:xfrm>
        </p:grpSpPr>
        <p:pic>
          <p:nvPicPr>
            <p:cNvPr id="8" name="Picture 2" descr="C:\Users\takashi\Desktop\forDemo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559739" y="1876581"/>
              <a:ext cx="1897712" cy="185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直線矢印コネクタ 11"/>
            <p:cNvCxnSpPr/>
            <p:nvPr/>
          </p:nvCxnSpPr>
          <p:spPr>
            <a:xfrm>
              <a:off x="552099" y="3755128"/>
              <a:ext cx="2021320" cy="0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561490" y="1866050"/>
              <a:ext cx="0" cy="1889078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2372380" y="3454831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u</a:t>
              </a:r>
              <a:endPara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2864" y="1923172"/>
              <a:ext cx="4347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v</a:t>
              </a:r>
              <a:endPara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5814988" y="1569667"/>
            <a:ext cx="4336402" cy="3432223"/>
            <a:chOff x="3192760" y="1485191"/>
            <a:chExt cx="5470550" cy="4329891"/>
          </a:xfrm>
        </p:grpSpPr>
        <p:pic>
          <p:nvPicPr>
            <p:cNvPr id="17" name="Picture 2" descr="C:\Users\takashi\Desktop\forDemo.bmp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4067075" y="2962639"/>
              <a:ext cx="4083418" cy="256657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scene3d>
              <a:camera prst="orthographicFront">
                <a:rot lat="2208000" lon="1914000" rev="174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グループ化 17"/>
            <p:cNvGrpSpPr/>
            <p:nvPr/>
          </p:nvGrpSpPr>
          <p:grpSpPr>
            <a:xfrm>
              <a:off x="5406711" y="3455711"/>
              <a:ext cx="886660" cy="1581609"/>
              <a:chOff x="5357554" y="3491378"/>
              <a:chExt cx="886660" cy="1581609"/>
            </a:xfrm>
          </p:grpSpPr>
          <p:sp>
            <p:nvSpPr>
              <p:cNvPr id="32" name="円/楕円 31"/>
              <p:cNvSpPr/>
              <p:nvPr/>
            </p:nvSpPr>
            <p:spPr>
              <a:xfrm>
                <a:off x="5905500" y="4258605"/>
                <a:ext cx="250447" cy="113747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200">
                  <a:solidFill>
                    <a:srgbClr val="00FFFF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5357554" y="3491378"/>
                <a:ext cx="886660" cy="1581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6000" b="1" dirty="0">
                    <a:solidFill>
                      <a:srgbClr val="00FFFF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x</a:t>
                </a:r>
                <a:endParaRPr lang="ja-JP" altLang="en-US" sz="1600" b="1" dirty="0">
                  <a:solidFill>
                    <a:srgbClr val="00FFFF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6070355" y="2443182"/>
              <a:ext cx="1829417" cy="1812509"/>
              <a:chOff x="6021198" y="2478849"/>
              <a:chExt cx="1829417" cy="1812509"/>
            </a:xfrm>
          </p:grpSpPr>
          <p:cxnSp>
            <p:nvCxnSpPr>
              <p:cNvPr id="30" name="直線矢印コネクタ 29"/>
              <p:cNvCxnSpPr/>
              <p:nvPr/>
            </p:nvCxnSpPr>
            <p:spPr>
              <a:xfrm flipV="1">
                <a:off x="6021198" y="2478849"/>
                <a:ext cx="0" cy="1812509"/>
              </a:xfrm>
              <a:prstGeom prst="straightConnector1">
                <a:avLst/>
              </a:prstGeom>
              <a:ln w="69850">
                <a:solidFill>
                  <a:srgbClr val="FFC000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テキスト ボックス 30"/>
              <p:cNvSpPr txBox="1"/>
              <p:nvPr/>
            </p:nvSpPr>
            <p:spPr>
              <a:xfrm>
                <a:off x="6125223" y="2605508"/>
                <a:ext cx="1725392" cy="129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800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I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4800" b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x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)</a:t>
                </a:r>
                <a:endParaRPr lang="ja-JP" altLang="en-US" sz="1200" dirty="0">
                  <a:solidFill>
                    <a:srgbClr val="FFC000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0" name="Picture 9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191919"/>
                </a:clrFrom>
                <a:clrTo>
                  <a:srgbClr val="19191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" b="436"/>
            <a:stretch/>
          </p:blipFill>
          <p:spPr bwMode="auto">
            <a:xfrm>
              <a:off x="3763023" y="1485191"/>
              <a:ext cx="4714228" cy="394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" name="グループ化 20"/>
            <p:cNvGrpSpPr/>
            <p:nvPr/>
          </p:nvGrpSpPr>
          <p:grpSpPr>
            <a:xfrm>
              <a:off x="3192760" y="2865813"/>
              <a:ext cx="5470550" cy="2949269"/>
              <a:chOff x="3192760" y="2865813"/>
              <a:chExt cx="5470550" cy="2949269"/>
            </a:xfrm>
          </p:grpSpPr>
          <p:grpSp>
            <p:nvGrpSpPr>
              <p:cNvPr id="22" name="グループ化 21"/>
              <p:cNvGrpSpPr/>
              <p:nvPr/>
            </p:nvGrpSpPr>
            <p:grpSpPr>
              <a:xfrm>
                <a:off x="4122030" y="2865813"/>
                <a:ext cx="671520" cy="2562563"/>
                <a:chOff x="2983909" y="2753078"/>
                <a:chExt cx="1575753" cy="2880007"/>
              </a:xfrm>
            </p:grpSpPr>
            <p:sp>
              <p:nvSpPr>
                <p:cNvPr id="28" name="テキスト ボックス 27"/>
                <p:cNvSpPr txBox="1"/>
                <p:nvPr/>
              </p:nvSpPr>
              <p:spPr>
                <a:xfrm>
                  <a:off x="2983909" y="3264075"/>
                  <a:ext cx="1260537" cy="1023428"/>
                </a:xfrm>
                <a:prstGeom prst="rect">
                  <a:avLst/>
                </a:prstGeom>
                <a:noFill/>
                <a:ln w="88900" cap="rnd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3200" b="1" i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I</a:t>
                  </a:r>
                  <a:endParaRPr lang="ja-JP" altLang="en-US" sz="1200" b="1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9" name="直線矢印コネクタ 28"/>
                <p:cNvCxnSpPr/>
                <p:nvPr/>
              </p:nvCxnSpPr>
              <p:spPr>
                <a:xfrm flipV="1">
                  <a:off x="4559662" y="2753078"/>
                  <a:ext cx="0" cy="2880007"/>
                </a:xfrm>
                <a:prstGeom prst="straightConnector1">
                  <a:avLst/>
                </a:prstGeom>
                <a:ln w="88900" cap="rnd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/>
              <p:cNvGrpSpPr/>
              <p:nvPr/>
            </p:nvGrpSpPr>
            <p:grpSpPr>
              <a:xfrm>
                <a:off x="3192760" y="3370170"/>
                <a:ext cx="5470550" cy="2444912"/>
                <a:chOff x="2718673" y="3399334"/>
                <a:chExt cx="6148238" cy="2747783"/>
              </a:xfrm>
            </p:grpSpPr>
            <p:cxnSp>
              <p:nvCxnSpPr>
                <p:cNvPr id="24" name="直線矢印コネクタ 23"/>
                <p:cNvCxnSpPr/>
                <p:nvPr/>
              </p:nvCxnSpPr>
              <p:spPr>
                <a:xfrm flipV="1">
                  <a:off x="4482873" y="5063835"/>
                  <a:ext cx="4384038" cy="648671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7778613" y="4908229"/>
                  <a:ext cx="721563" cy="1238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テキスト ボックス 25"/>
                <p:cNvSpPr txBox="1"/>
                <p:nvPr/>
              </p:nvSpPr>
              <p:spPr>
                <a:xfrm>
                  <a:off x="2718673" y="3535264"/>
                  <a:ext cx="721563" cy="1238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直線矢印コネクタ 26"/>
                <p:cNvCxnSpPr/>
                <p:nvPr/>
              </p:nvCxnSpPr>
              <p:spPr>
                <a:xfrm flipH="1" flipV="1">
                  <a:off x="3180024" y="3399334"/>
                  <a:ext cx="1337758" cy="2316087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4" name="正方形/長方形 33"/>
          <p:cNvSpPr/>
          <p:nvPr/>
        </p:nvSpPr>
        <p:spPr>
          <a:xfrm>
            <a:off x="1997798" y="4990812"/>
            <a:ext cx="86308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グレースケール画像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は，高さ関数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z =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と見なせる</a:t>
            </a:r>
            <a:endParaRPr lang="en-US" altLang="ja-JP" sz="24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ja-JP" altLang="en-US" sz="2400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なので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関数 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の勾配（微分）は計算できそう</a:t>
            </a:r>
            <a:endParaRPr lang="en-US" altLang="ja-JP" sz="2400" dirty="0" smtClean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の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勾配は，画像の変化の大きい方向を表す</a:t>
            </a:r>
            <a:endParaRPr lang="ja-JP" altLang="en-US" sz="24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3295741" y="1652299"/>
            <a:ext cx="1186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32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endParaRPr lang="ja-JP" altLang="en-US" sz="32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8038299" y="6304002"/>
            <a:ext cx="42114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画像の出典 </a:t>
            </a:r>
            <a:r>
              <a:rPr lang="en-US" altLang="ja-JP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[Ijiri et al 2013, </a:t>
            </a:r>
            <a:r>
              <a:rPr lang="en-US" altLang="ja-JP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Eurographics</a:t>
            </a:r>
            <a:r>
              <a:rPr lang="en-US" altLang="ja-JP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endParaRPr lang="ja-JP" altLang="en-US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3200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3207" y="570098"/>
            <a:ext cx="8229600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359350" y="1769438"/>
                <a:ext cx="5755700" cy="1301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２次元関数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z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=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f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x,y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x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方向偏微分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endParaRPr lang="en-US" altLang="ja-JP" sz="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b>
                      </m:sSub>
                      <m:r>
                        <a:rPr lang="en-US" altLang="ja-JP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ja-JP" altLang="en-US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pt-BR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den>
                      </m:f>
                      <m:r>
                        <a:rPr lang="en-US" altLang="ja-JP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0" y="1769438"/>
                <a:ext cx="5755700" cy="1301575"/>
              </a:xfrm>
              <a:prstGeom prst="rect">
                <a:avLst/>
              </a:prstGeom>
              <a:blipFill rotWithShape="0">
                <a:blip r:embed="rId2"/>
                <a:stretch>
                  <a:fillRect l="-1695" t="-3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345788" y="3636060"/>
                <a:ext cx="6169312" cy="2270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z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=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i,j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4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の横方向偏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微分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近似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US" altLang="ja-JP" sz="11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…(a)</a:t>
                </a:r>
              </a:p>
              <a:p>
                <a:endParaRPr lang="en-US" altLang="ja-JP" sz="11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…(b)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</a:p>
              <a:p>
                <a:endParaRPr lang="en-US" altLang="ja-JP" sz="1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r>
                  <a:rPr lang="en-US" altLang="ja-JP" sz="2400" dirty="0">
                    <a:ea typeface="Cambria Math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+1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      …(c)</a:t>
                </a:r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3636060"/>
                <a:ext cx="6169312" cy="2270943"/>
              </a:xfrm>
              <a:prstGeom prst="rect">
                <a:avLst/>
              </a:prstGeom>
              <a:blipFill rotWithShape="0">
                <a:blip r:embed="rId3"/>
                <a:stretch>
                  <a:fillRect l="-1581" t="-2145" b="-32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グループ化 37"/>
          <p:cNvGrpSpPr/>
          <p:nvPr/>
        </p:nvGrpSpPr>
        <p:grpSpPr>
          <a:xfrm>
            <a:off x="6306912" y="3379882"/>
            <a:ext cx="1375810" cy="1126936"/>
            <a:chOff x="5234322" y="1556950"/>
            <a:chExt cx="1126935" cy="1126936"/>
          </a:xfrm>
        </p:grpSpPr>
        <p:sp>
          <p:nvSpPr>
            <p:cNvPr id="39" name="正方形/長方形 3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447459" y="3379882"/>
            <a:ext cx="1375810" cy="1126936"/>
            <a:chOff x="5234322" y="1556950"/>
            <a:chExt cx="1126935" cy="1126936"/>
          </a:xfrm>
        </p:grpSpPr>
        <p:sp>
          <p:nvSpPr>
            <p:cNvPr id="49" name="正方形/長方形 4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454597" y="3379882"/>
            <a:ext cx="1375810" cy="1126936"/>
            <a:chOff x="5234322" y="1556950"/>
            <a:chExt cx="1126935" cy="1126936"/>
          </a:xfrm>
        </p:grpSpPr>
        <p:sp>
          <p:nvSpPr>
            <p:cNvPr id="59" name="正方形/長方形 5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2" name="Picture 2" descr="C:\Users\takashi\Desktop\a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6054554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" descr="C:\Users\takashi\Desktop\b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8195101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12" t="21357" r="11539" b="34034"/>
          <a:stretch/>
        </p:blipFill>
        <p:spPr bwMode="auto">
          <a:xfrm>
            <a:off x="8409808" y="4351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正方形/長方形 74"/>
          <p:cNvSpPr/>
          <p:nvPr/>
        </p:nvSpPr>
        <p:spPr>
          <a:xfrm>
            <a:off x="6753405" y="6342601"/>
            <a:ext cx="482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(a)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8890746" y="6342601"/>
            <a:ext cx="489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(b)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10908303" y="6361651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(c)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8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5" t="21599" r="11095" b="34085"/>
          <a:stretch/>
        </p:blipFill>
        <p:spPr bwMode="auto">
          <a:xfrm>
            <a:off x="10207304" y="4568985"/>
            <a:ext cx="1870396" cy="179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78"/>
          <p:cNvSpPr/>
          <p:nvPr/>
        </p:nvSpPr>
        <p:spPr>
          <a:xfrm>
            <a:off x="9558634" y="2616473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※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正値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黄色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,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　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負値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青 で可視化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820048" y="6229350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※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h = pitch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画素サイズ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= 1 </a:t>
            </a:r>
            <a:r>
              <a:rPr lang="ja-JP" altLang="en-US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と</a:t>
            </a:r>
            <a:r>
              <a:rPr lang="ja-JP" altLang="en-US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近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似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3619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6" b="34291"/>
          <a:stretch/>
        </p:blipFill>
        <p:spPr bwMode="auto">
          <a:xfrm>
            <a:off x="8999217" y="3914151"/>
            <a:ext cx="2558143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291"/>
          <a:stretch/>
        </p:blipFill>
        <p:spPr bwMode="auto">
          <a:xfrm>
            <a:off x="8999216" y="783707"/>
            <a:ext cx="2558144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353"/>
          <a:stretch/>
        </p:blipFill>
        <p:spPr bwMode="auto">
          <a:xfrm>
            <a:off x="361649" y="1905000"/>
            <a:ext cx="2870263" cy="292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グループ化 59"/>
          <p:cNvGrpSpPr/>
          <p:nvPr/>
        </p:nvGrpSpPr>
        <p:grpSpPr>
          <a:xfrm>
            <a:off x="7582722" y="1216924"/>
            <a:ext cx="1216126" cy="1216127"/>
            <a:chOff x="5234322" y="1556950"/>
            <a:chExt cx="1126935" cy="1126936"/>
          </a:xfrm>
          <a:solidFill>
            <a:schemeClr val="bg1"/>
          </a:solidFill>
        </p:grpSpPr>
        <p:sp>
          <p:nvSpPr>
            <p:cNvPr id="61" name="正方形/長方形 60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7582722" y="4131575"/>
            <a:ext cx="1216126" cy="1216127"/>
            <a:chOff x="6514068" y="1863285"/>
            <a:chExt cx="1126935" cy="1126936"/>
          </a:xfrm>
          <a:solidFill>
            <a:schemeClr val="bg1"/>
          </a:solidFill>
        </p:grpSpPr>
        <p:sp>
          <p:nvSpPr>
            <p:cNvPr id="71" name="正方形/長方形 70"/>
            <p:cNvSpPr/>
            <p:nvPr/>
          </p:nvSpPr>
          <p:spPr>
            <a:xfrm>
              <a:off x="6514068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6514068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6514068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7265358" y="186328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7265357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7265358" y="261457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6889713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6889713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6889713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横方向微分</m:t>
                      </m:r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  <a:blipFill rotWithShape="0">
                <a:blip r:embed="rId8"/>
                <a:stretch>
                  <a:fillRect b="-28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正方形/長方形 80"/>
              <p:cNvSpPr/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縦方向微分</m:t>
                      </m:r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1" name="正方形/長方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  <a:blipFill rotWithShape="0">
                <a:blip r:embed="rId9"/>
                <a:stretch>
                  <a:fillRect b="-2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正方形/長方形 82"/>
              <p:cNvSpPr/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入力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3" name="正方形/長方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277" t="-7895" r="-3878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5" t="11008" r="12997" b="36604"/>
          <a:stretch/>
        </p:blipFill>
        <p:spPr bwMode="auto">
          <a:xfrm>
            <a:off x="3837656" y="1905000"/>
            <a:ext cx="2901671" cy="290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3419582" y="5267861"/>
            <a:ext cx="37432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微分フィルタには画像の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エッジで強く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応答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する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タイトル 1"/>
          <p:cNvSpPr txBox="1">
            <a:spLocks/>
          </p:cNvSpPr>
          <p:nvPr/>
        </p:nvSpPr>
        <p:spPr>
          <a:xfrm>
            <a:off x="814207" y="868548"/>
            <a:ext cx="552309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 smtClean="0"/>
              <a:t>線形フィルタ </a:t>
            </a:r>
            <a:r>
              <a:rPr lang="en-US" altLang="ja-JP" sz="3600" dirty="0" smtClean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3679845" y="4847135"/>
            <a:ext cx="3193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  図</a:t>
            </a:r>
            <a:r>
              <a:rPr lang="en-US" altLang="ja-JP" sz="1400" dirty="0" smtClean="0"/>
              <a:t>5.26]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43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1185722" y="1546700"/>
            <a:ext cx="11539678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前述の単純なフィルタはノイズにも鋭敏に反応する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ノイズを押さえつつエッジを検出するフィルタが必要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し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縦方向平滑化  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し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横方向平滑化  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7124208" y="3953064"/>
            <a:ext cx="1796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filter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2455552" y="3953064"/>
            <a:ext cx="2030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Prewitt filter</a:t>
            </a:r>
          </a:p>
        </p:txBody>
      </p:sp>
      <p:grpSp>
        <p:nvGrpSpPr>
          <p:cNvPr id="11" name="グループ化 10"/>
          <p:cNvGrpSpPr/>
          <p:nvPr/>
        </p:nvGrpSpPr>
        <p:grpSpPr>
          <a:xfrm>
            <a:off x="2063639" y="4468068"/>
            <a:ext cx="2947099" cy="1348532"/>
            <a:chOff x="679708" y="3217118"/>
            <a:chExt cx="2462820" cy="1126936"/>
          </a:xfrm>
        </p:grpSpPr>
        <p:grpSp>
          <p:nvGrpSpPr>
            <p:cNvPr id="110" name="グループ化 109"/>
            <p:cNvGrpSpPr/>
            <p:nvPr/>
          </p:nvGrpSpPr>
          <p:grpSpPr>
            <a:xfrm>
              <a:off x="679708" y="3217118"/>
              <a:ext cx="1126935" cy="1126936"/>
              <a:chOff x="5234322" y="1556950"/>
              <a:chExt cx="1126935" cy="1126936"/>
            </a:xfrm>
          </p:grpSpPr>
          <p:sp>
            <p:nvSpPr>
              <p:cNvPr id="123" name="正方形/長方形 122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154" name="正方形/長方形 153"/>
            <p:cNvSpPr/>
            <p:nvPr/>
          </p:nvSpPr>
          <p:spPr>
            <a:xfrm>
              <a:off x="2015593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5" name="正方形/長方形 154"/>
            <p:cNvSpPr/>
            <p:nvPr/>
          </p:nvSpPr>
          <p:spPr>
            <a:xfrm>
              <a:off x="201559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6" name="正方形/長方形 155"/>
            <p:cNvSpPr/>
            <p:nvPr/>
          </p:nvSpPr>
          <p:spPr>
            <a:xfrm>
              <a:off x="2015593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2766883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766882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766883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2391238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391238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91238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6568552" y="4468068"/>
            <a:ext cx="2942264" cy="1348532"/>
            <a:chOff x="4662419" y="3217118"/>
            <a:chExt cx="2458780" cy="1126936"/>
          </a:xfrm>
        </p:grpSpPr>
        <p:sp>
          <p:nvSpPr>
            <p:cNvPr id="133" name="正方形/長方形 132"/>
            <p:cNvSpPr/>
            <p:nvPr/>
          </p:nvSpPr>
          <p:spPr>
            <a:xfrm>
              <a:off x="5994264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5994264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5" name="正方形/長方形 134"/>
            <p:cNvSpPr/>
            <p:nvPr/>
          </p:nvSpPr>
          <p:spPr>
            <a:xfrm>
              <a:off x="5994264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6" name="正方形/長方形 135"/>
            <p:cNvSpPr/>
            <p:nvPr/>
          </p:nvSpPr>
          <p:spPr>
            <a:xfrm>
              <a:off x="6745554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7" name="正方形/長方形 136"/>
            <p:cNvSpPr/>
            <p:nvPr/>
          </p:nvSpPr>
          <p:spPr>
            <a:xfrm>
              <a:off x="674555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8" name="正方形/長方形 137"/>
            <p:cNvSpPr/>
            <p:nvPr/>
          </p:nvSpPr>
          <p:spPr>
            <a:xfrm>
              <a:off x="6745554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>
              <a:off x="6369909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0" name="正方形/長方形 139"/>
            <p:cNvSpPr/>
            <p:nvPr/>
          </p:nvSpPr>
          <p:spPr>
            <a:xfrm>
              <a:off x="6369909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1" name="正方形/長方形 140"/>
            <p:cNvSpPr/>
            <p:nvPr/>
          </p:nvSpPr>
          <p:spPr>
            <a:xfrm>
              <a:off x="6369909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63" name="グループ化 162"/>
            <p:cNvGrpSpPr/>
            <p:nvPr/>
          </p:nvGrpSpPr>
          <p:grpSpPr>
            <a:xfrm>
              <a:off x="4662419" y="3217118"/>
              <a:ext cx="1126935" cy="1126936"/>
              <a:chOff x="5234322" y="1556950"/>
              <a:chExt cx="1126935" cy="1126936"/>
            </a:xfrm>
          </p:grpSpPr>
          <p:sp>
            <p:nvSpPr>
              <p:cNvPr id="164" name="正方形/長方形 163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-2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108" name="タイトル 1"/>
          <p:cNvSpPr txBox="1">
            <a:spLocks/>
          </p:cNvSpPr>
          <p:nvPr/>
        </p:nvSpPr>
        <p:spPr>
          <a:xfrm>
            <a:off x="2852557" y="424048"/>
            <a:ext cx="63676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 smtClean="0"/>
              <a:t>線形フィルタ </a:t>
            </a:r>
            <a:r>
              <a:rPr lang="en-US" altLang="ja-JP" sz="3600" dirty="0" smtClean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9196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正方形/長方形 158"/>
          <p:cNvSpPr/>
          <p:nvPr/>
        </p:nvSpPr>
        <p:spPr>
          <a:xfrm>
            <a:off x="1373767" y="836511"/>
            <a:ext cx="1543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元画像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5572766" y="88900"/>
            <a:ext cx="1069131" cy="1069132"/>
            <a:chOff x="5234322" y="1556950"/>
            <a:chExt cx="1126935" cy="1126936"/>
          </a:xfrm>
        </p:grpSpPr>
        <p:sp>
          <p:nvSpPr>
            <p:cNvPr id="17" name="正方形/長方形 1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9535676" y="88900"/>
            <a:ext cx="1069131" cy="1069132"/>
            <a:chOff x="5234322" y="1556950"/>
            <a:chExt cx="1126935" cy="1126936"/>
          </a:xfrm>
        </p:grpSpPr>
        <p:sp>
          <p:nvSpPr>
            <p:cNvPr id="27" name="正方形/長方形 2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6" y="1220544"/>
            <a:ext cx="3460861" cy="2429666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52" y="1220544"/>
            <a:ext cx="3453798" cy="241554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705" y="1220544"/>
            <a:ext cx="3467924" cy="241554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648" y="3870791"/>
            <a:ext cx="2384883" cy="263758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6"/>
          <a:srcRect b="8924"/>
          <a:stretch/>
        </p:blipFill>
        <p:spPr>
          <a:xfrm>
            <a:off x="8988966" y="3873425"/>
            <a:ext cx="2362727" cy="263495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470123" y="4601687"/>
            <a:ext cx="34994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微分フィルタの正値を可視化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フィルタではノイズが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削減されているのが分かる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441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フィルタ</a:t>
            </a:r>
            <a:r>
              <a:rPr lang="ja-JP" altLang="en-US" dirty="0"/>
              <a:t>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258687"/>
            <a:ext cx="11013333" cy="5057078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右</a:t>
            </a:r>
            <a:r>
              <a:rPr lang="ja-JP" altLang="en-US" sz="2400" dirty="0" smtClean="0"/>
              <a:t>の</a:t>
            </a:r>
            <a:r>
              <a:rPr lang="en-US" altLang="ja-JP" sz="2400" dirty="0" smtClean="0"/>
              <a:t>7x7 </a:t>
            </a:r>
            <a:r>
              <a:rPr lang="ja-JP" altLang="en-US" sz="2400" dirty="0" smtClean="0"/>
              <a:t>画像に対して</a:t>
            </a:r>
            <a:r>
              <a:rPr lang="en-US" altLang="ja-JP" sz="2400" dirty="0" smtClean="0"/>
              <a:t>…</a:t>
            </a:r>
            <a:endParaRPr kumimoji="1" lang="en-US" altLang="ja-JP" sz="2400" dirty="0" smtClean="0"/>
          </a:p>
          <a:p>
            <a:pPr marL="914400" lvl="1" indent="-457200">
              <a:buAutoNum type="arabicPeriod"/>
            </a:pPr>
            <a:r>
              <a:rPr lang="ja-JP" altLang="en-US" sz="2000" dirty="0" smtClean="0"/>
              <a:t>横方向</a:t>
            </a:r>
            <a:r>
              <a:rPr lang="en-US" altLang="ja-JP" sz="2000" dirty="0" smtClean="0"/>
              <a:t>Sobel</a:t>
            </a:r>
            <a:r>
              <a:rPr lang="ja-JP" altLang="en-US" sz="2000" dirty="0" smtClean="0"/>
              <a:t>フィルタを適用せよ</a:t>
            </a:r>
            <a:endParaRPr lang="en-US" altLang="ja-JP" sz="2000" dirty="0" smtClean="0"/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ja-JP" altLang="en-US" sz="2000" dirty="0" smtClean="0"/>
              <a:t>縦方向</a:t>
            </a:r>
            <a:r>
              <a:rPr lang="en-US" altLang="ja-JP" sz="2000" dirty="0" smtClean="0"/>
              <a:t>Sobel</a:t>
            </a:r>
            <a:r>
              <a:rPr lang="ja-JP" altLang="en-US" sz="2000" dirty="0" smtClean="0"/>
              <a:t>フィルタを適用せよ</a:t>
            </a:r>
            <a:endParaRPr lang="en-US" altLang="ja-JP" sz="2000" dirty="0" smtClean="0"/>
          </a:p>
          <a:p>
            <a:pPr marL="914400" lvl="1" indent="-457200">
              <a:buAutoNum type="arabicPeriod"/>
            </a:pPr>
            <a:r>
              <a:rPr lang="ja-JP" altLang="en-US" sz="2000" dirty="0" smtClean="0"/>
              <a:t>ガウシアンフィルタを適用せよ</a:t>
            </a: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144660"/>
              </p:ext>
            </p:extLst>
          </p:nvPr>
        </p:nvGraphicFramePr>
        <p:xfrm>
          <a:off x="8641141" y="372426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09289"/>
              </p:ext>
            </p:extLst>
          </p:nvPr>
        </p:nvGraphicFramePr>
        <p:xfrm>
          <a:off x="886103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782984"/>
              </p:ext>
            </p:extLst>
          </p:nvPr>
        </p:nvGraphicFramePr>
        <p:xfrm>
          <a:off x="4248549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16323"/>
              </p:ext>
            </p:extLst>
          </p:nvPr>
        </p:nvGraphicFramePr>
        <p:xfrm>
          <a:off x="7610994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8" name="正方形/長方形 7"/>
          <p:cNvSpPr/>
          <p:nvPr/>
        </p:nvSpPr>
        <p:spPr>
          <a:xfrm>
            <a:off x="1617523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442009" y="294339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194100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342414" y="638107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</a:t>
            </a:r>
          </a:p>
        </p:txBody>
      </p:sp>
    </p:spTree>
    <p:extLst>
      <p:ext uri="{BB962C8B-B14F-4D97-AF65-F5344CB8AC3E}">
        <p14:creationId xmlns:p14="http://schemas.microsoft.com/office/powerpoint/2010/main" val="1314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4477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2</a:t>
            </a:r>
            <a:r>
              <a:rPr lang="ja-JP" altLang="en-US" sz="3600" dirty="0"/>
              <a:t>階微分フィルタ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は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,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以下の通り定義される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𝑥𝑥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0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−2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blipFill rotWithShape="0">
                <a:blip r:embed="rId2"/>
                <a:stretch>
                  <a:fillRect l="-861" t="-2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400"/>
                  </a:lnSpc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0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i,j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階偏微分の近似は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</a:t>
                </a:r>
              </a:p>
              <a:p>
                <a:pPr>
                  <a:lnSpc>
                    <a:spcPts val="3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𝑗𝑗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+1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−2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blipFill rotWithShape="0">
                <a:blip r:embed="rId3"/>
                <a:stretch>
                  <a:fillRect l="-1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2" descr="C:\Users\takashi\Desktop\2kaiたて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5529340" y="3864637"/>
            <a:ext cx="2852661" cy="25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takashi\Desktop\2kaiYoko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2492531" y="3864637"/>
            <a:ext cx="2873929" cy="257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グループ化 43"/>
          <p:cNvGrpSpPr/>
          <p:nvPr/>
        </p:nvGrpSpPr>
        <p:grpSpPr>
          <a:xfrm>
            <a:off x="422779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45" name="正方形/長方形 4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4" name="グループ化 53"/>
          <p:cNvGrpSpPr/>
          <p:nvPr/>
        </p:nvGrpSpPr>
        <p:grpSpPr>
          <a:xfrm>
            <a:off x="716377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5" name="正方形/長方形 5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4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491431" y="4384472"/>
            <a:ext cx="1846223" cy="165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5" t="11008" r="12997" b="8977"/>
          <a:stretch>
            <a:fillRect/>
          </a:stretch>
        </p:blipFill>
        <p:spPr bwMode="auto">
          <a:xfrm>
            <a:off x="8617170" y="1360956"/>
            <a:ext cx="3276600" cy="500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正方形/長方形 28"/>
          <p:cNvSpPr/>
          <p:nvPr/>
        </p:nvSpPr>
        <p:spPr>
          <a:xfrm>
            <a:off x="8518545" y="6421935"/>
            <a:ext cx="3552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/>
              <a:t>出典</a:t>
            </a:r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  図</a:t>
            </a:r>
            <a:r>
              <a:rPr lang="en-US" altLang="ja-JP" sz="1400" dirty="0" smtClean="0"/>
              <a:t>5.26]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0335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2191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ラプラシアンフィルタ </a:t>
            </a:r>
            <a:endParaRPr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244243"/>
                <a:ext cx="3971683" cy="1381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244243"/>
                <a:ext cx="3971683" cy="1381725"/>
              </a:xfrm>
              <a:prstGeom prst="rect">
                <a:avLst/>
              </a:prstGeom>
              <a:blipFill rotWithShape="0">
                <a:blip r:embed="rId2"/>
                <a:stretch>
                  <a:fillRect l="-1534" t="-22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/>
              <p:cNvSpPr/>
              <p:nvPr/>
            </p:nvSpPr>
            <p:spPr>
              <a:xfrm>
                <a:off x="6721717" y="1244243"/>
                <a:ext cx="397168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𝑣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𝑢𝑢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𝑣𝑣</m:t>
                          </m:r>
                        </m:sub>
                      </m:sSub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9" name="正方形/長方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717" y="1244243"/>
                <a:ext cx="3971683" cy="1015663"/>
              </a:xfrm>
              <a:prstGeom prst="rect">
                <a:avLst/>
              </a:prstGeom>
              <a:blipFill rotWithShape="0">
                <a:blip r:embed="rId3"/>
                <a:stretch>
                  <a:fillRect l="-1690" t="-29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グループ化 29"/>
          <p:cNvGrpSpPr/>
          <p:nvPr/>
        </p:nvGrpSpPr>
        <p:grpSpPr>
          <a:xfrm>
            <a:off x="4745259" y="301467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1" name="正方形/長方形 3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6" name="グループ化 65"/>
          <p:cNvGrpSpPr/>
          <p:nvPr/>
        </p:nvGrpSpPr>
        <p:grpSpPr>
          <a:xfrm>
            <a:off x="1801707" y="301467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7" name="正方形/長方形 66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6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46897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正方形/長方形 76"/>
              <p:cNvSpPr/>
              <p:nvPr/>
            </p:nvSpPr>
            <p:spPr>
              <a:xfrm>
                <a:off x="330977" y="3299005"/>
                <a:ext cx="17459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∆ </m:t>
                    </m:r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𝑢</m:t>
                        </m:r>
                        <m:r>
                          <a:rPr lang="en-US" altLang="ja-JP" sz="24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7" name="正方形/長方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77" y="3299005"/>
                <a:ext cx="1745927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697" t="-7895" r="-4530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正方形/長方形 77"/>
          <p:cNvSpPr/>
          <p:nvPr/>
        </p:nvSpPr>
        <p:spPr>
          <a:xfrm>
            <a:off x="2828430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9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6180471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正方形/長方形 79"/>
          <p:cNvSpPr/>
          <p:nvPr/>
        </p:nvSpPr>
        <p:spPr>
          <a:xfrm>
            <a:off x="4361442" y="3330318"/>
            <a:ext cx="431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5764229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1382101" y="4931416"/>
            <a:ext cx="535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3" name="グループ化 82"/>
          <p:cNvGrpSpPr/>
          <p:nvPr/>
        </p:nvGrpSpPr>
        <p:grpSpPr>
          <a:xfrm>
            <a:off x="1814407" y="4615775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84" name="正方形/長方形 83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93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59597" y="4691032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正方形/長方形 93"/>
          <p:cNvSpPr/>
          <p:nvPr/>
        </p:nvSpPr>
        <p:spPr>
          <a:xfrm>
            <a:off x="2841130" y="4931416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5" name="上矢印 94"/>
          <p:cNvSpPr/>
          <p:nvPr/>
        </p:nvSpPr>
        <p:spPr>
          <a:xfrm>
            <a:off x="2190700" y="5867866"/>
            <a:ext cx="427215" cy="4800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1391635" y="634792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pic>
        <p:nvPicPr>
          <p:cNvPr id="97" name="Picture 6" descr="C:\Users\takashi\Desktop\lap.bmp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442" y="2973227"/>
            <a:ext cx="3229558" cy="27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正方形/長方形 97"/>
          <p:cNvSpPr/>
          <p:nvPr/>
        </p:nvSpPr>
        <p:spPr>
          <a:xfrm>
            <a:off x="4738086" y="6084669"/>
            <a:ext cx="14760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9" name="上矢印 98"/>
          <p:cNvSpPr/>
          <p:nvPr/>
        </p:nvSpPr>
        <p:spPr>
          <a:xfrm rot="5400000">
            <a:off x="6756181" y="4266982"/>
            <a:ext cx="674119" cy="13837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10056636" y="2495034"/>
                <a:ext cx="1359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 </m:t>
                      </m:r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400" i="1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36" y="2495034"/>
                <a:ext cx="1359603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正方形/長方形 99"/>
          <p:cNvSpPr/>
          <p:nvPr/>
        </p:nvSpPr>
        <p:spPr>
          <a:xfrm>
            <a:off x="7621518" y="5822434"/>
            <a:ext cx="4570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方向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に依存しないエッジが一度で得られる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エッジをまたぎ正負の対が現れる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白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黒 なら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[0-+0]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が現れる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14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 smtClean="0"/>
              <a:t>デジタル画像</a:t>
            </a:r>
            <a:r>
              <a:rPr lang="en-US" altLang="ja-JP" dirty="0"/>
              <a:t>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カラー画像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05185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離散値を持つ画素が格子状に並んだデータ</a:t>
            </a:r>
            <a:endParaRPr kumimoji="1" lang="en-US" altLang="ja-JP" dirty="0" smtClean="0"/>
          </a:p>
          <a:p>
            <a:r>
              <a:rPr lang="ja-JP" altLang="en-US" dirty="0"/>
              <a:t>画素 </a:t>
            </a:r>
            <a:r>
              <a:rPr lang="en-US" altLang="ja-JP" dirty="0"/>
              <a:t>: pixel= </a:t>
            </a:r>
            <a:r>
              <a:rPr lang="en-US" altLang="ja-JP" dirty="0">
                <a:solidFill>
                  <a:srgbClr val="FF0000"/>
                </a:solidFill>
              </a:rPr>
              <a:t>pic</a:t>
            </a:r>
            <a:r>
              <a:rPr lang="en-US" altLang="ja-JP" dirty="0"/>
              <a:t>ture + </a:t>
            </a:r>
            <a:r>
              <a:rPr lang="en-US" altLang="ja-JP" dirty="0">
                <a:solidFill>
                  <a:srgbClr val="FF0000"/>
                </a:solidFill>
              </a:rPr>
              <a:t>el</a:t>
            </a:r>
            <a:r>
              <a:rPr lang="en-US" altLang="ja-JP" dirty="0"/>
              <a:t>ement</a:t>
            </a:r>
          </a:p>
          <a:p>
            <a:r>
              <a:rPr kumimoji="1" lang="ja-JP" altLang="en-US" dirty="0" smtClean="0"/>
              <a:t>例 </a:t>
            </a:r>
            <a:r>
              <a:rPr lang="en-US" altLang="ja-JP" dirty="0" smtClean="0"/>
              <a:t>24bit bitmap :</a:t>
            </a:r>
            <a:r>
              <a:rPr lang="ja-JP" altLang="en-US" dirty="0"/>
              <a:t>各</a:t>
            </a:r>
            <a:r>
              <a:rPr lang="en-US" altLang="ja-JP" dirty="0"/>
              <a:t>pixel</a:t>
            </a:r>
            <a:r>
              <a:rPr lang="ja-JP" altLang="en-US" dirty="0"/>
              <a:t>が</a:t>
            </a:r>
            <a:r>
              <a:rPr lang="en-US" altLang="ja-JP" dirty="0"/>
              <a:t>(R,G,B)</a:t>
            </a:r>
            <a:r>
              <a:rPr lang="ja-JP" altLang="en-US" dirty="0"/>
              <a:t>毎に整数値</a:t>
            </a:r>
            <a:r>
              <a:rPr lang="en-US" altLang="ja-JP" dirty="0"/>
              <a:t>[0,255]</a:t>
            </a:r>
            <a:r>
              <a:rPr lang="ja-JP" altLang="en-US" dirty="0"/>
              <a:t>を持つ</a:t>
            </a:r>
            <a:endParaRPr lang="en-US" altLang="ja-JP" sz="1800" dirty="0"/>
          </a:p>
          <a:p>
            <a:endParaRPr kumimoji="1" lang="en-US" altLang="ja-JP" dirty="0" smtClean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745552" y="3078271"/>
            <a:ext cx="10367699" cy="3779729"/>
            <a:chOff x="745552" y="3267615"/>
            <a:chExt cx="8925379" cy="325390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182209" y="3668396"/>
              <a:ext cx="4807200" cy="2413074"/>
              <a:chOff x="747928" y="2517575"/>
              <a:chExt cx="3841835" cy="1928489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9641" y="2796054"/>
                <a:ext cx="1400122" cy="1460127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" name="Picture 5" descr="C:\Users\takashi\Desktop\講義_北大\2013前期\hokudai2013\講義用Soft\lena.bmp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7" t="4724" r="21652" b="28540"/>
              <a:stretch/>
            </p:blipFill>
            <p:spPr bwMode="auto">
              <a:xfrm>
                <a:off x="747928" y="2517575"/>
                <a:ext cx="1749787" cy="1928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正方形/長方形 6"/>
              <p:cNvSpPr/>
              <p:nvPr/>
            </p:nvSpPr>
            <p:spPr>
              <a:xfrm>
                <a:off x="1682324" y="2666045"/>
                <a:ext cx="107156" cy="97631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8" name="直線コネクタ 7"/>
              <p:cNvCxnSpPr>
                <a:stCxn id="7" idx="0"/>
              </p:cNvCxnSpPr>
              <p:nvPr/>
            </p:nvCxnSpPr>
            <p:spPr>
              <a:xfrm>
                <a:off x="1735902" y="2666045"/>
                <a:ext cx="1435451" cy="130009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/>
              <p:cNvCxnSpPr>
                <a:stCxn id="7" idx="2"/>
              </p:cNvCxnSpPr>
              <p:nvPr/>
            </p:nvCxnSpPr>
            <p:spPr>
              <a:xfrm>
                <a:off x="1735902" y="2763676"/>
                <a:ext cx="1435451" cy="1492505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正方形/長方形 9"/>
              <p:cNvSpPr/>
              <p:nvPr/>
            </p:nvSpPr>
            <p:spPr>
              <a:xfrm>
                <a:off x="3980687" y="3619441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786117" y="3207477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2" name="グループ化 11"/>
            <p:cNvGrpSpPr/>
            <p:nvPr/>
          </p:nvGrpSpPr>
          <p:grpSpPr>
            <a:xfrm>
              <a:off x="6429238" y="4047125"/>
              <a:ext cx="3241693" cy="1819498"/>
              <a:chOff x="5647371" y="2381003"/>
              <a:chExt cx="3241693" cy="1819498"/>
            </a:xfrm>
          </p:grpSpPr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11" t="28379" r="42878" b="58240"/>
              <a:stretch/>
            </p:blipFill>
            <p:spPr bwMode="auto">
              <a:xfrm>
                <a:off x="5647371" y="2704975"/>
                <a:ext cx="276226" cy="287424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475" t="57176" r="29205" b="29647"/>
              <a:stretch/>
            </p:blipFill>
            <p:spPr bwMode="auto">
              <a:xfrm>
                <a:off x="5647371" y="3614368"/>
                <a:ext cx="276226" cy="284976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テキスト ボックス 14"/>
                  <p:cNvSpPr txBox="1"/>
                  <p:nvPr/>
                </p:nvSpPr>
                <p:spPr>
                  <a:xfrm>
                    <a:off x="5923597" y="2381003"/>
                    <a:ext cx="2876138" cy="9266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I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(  </a:t>
                    </a:r>
                    <a:r>
                      <a:rPr lang="en-US" altLang="ja-JP" sz="2400" i="1" dirty="0" err="1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i</a:t>
                    </a:r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 ,  j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)  </a:t>
                    </a:r>
                    <a14:m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400" b="0" i="1" smtClean="0">
                                      <a:latin typeface="Cambria Math"/>
                                    </a:rPr>
                                    <m:t>𝑅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:154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𝐺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:60 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:79 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5" name="テキスト ボックス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3597" y="2381003"/>
                    <a:ext cx="2876138" cy="92669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テキスト ボックス 15"/>
                  <p:cNvSpPr txBox="1"/>
                  <p:nvPr/>
                </p:nvSpPr>
                <p:spPr>
                  <a:xfrm>
                    <a:off x="5898607" y="3280262"/>
                    <a:ext cx="2990457" cy="9202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ja-JP" sz="2400" i="1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ja-JP" sz="2400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ja-JP" sz="240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altLang="ja-JP" sz="2400" i="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ja-JP" sz="240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ja-JP" sz="2400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)</m:t>
                          </m:r>
                          <m:r>
                            <a:rPr kumimoji="1" lang="en-US" altLang="ja-JP" sz="2400" b="0" i="1" smtClean="0">
                              <a:latin typeface="Cambria Math"/>
                            </a:rPr>
                            <m:t>=</m:t>
                          </m:r>
                          <m:d>
                            <m:d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:243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:225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𝐵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:190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6" name="テキスト ボックス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607" y="3280262"/>
                    <a:ext cx="2990457" cy="92023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矢印コネクタ 16"/>
            <p:cNvCxnSpPr/>
            <p:nvPr/>
          </p:nvCxnSpPr>
          <p:spPr>
            <a:xfrm>
              <a:off x="1164661" y="3660983"/>
              <a:ext cx="2230698" cy="0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1189621" y="3652023"/>
              <a:ext cx="0" cy="2467547"/>
            </a:xfrm>
            <a:prstGeom prst="straightConnector1">
              <a:avLst/>
            </a:prstGeom>
            <a:ln w="63500">
              <a:solidFill>
                <a:srgbClr val="0000FF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/>
            <p:cNvSpPr/>
            <p:nvPr/>
          </p:nvSpPr>
          <p:spPr>
            <a:xfrm>
              <a:off x="3371677" y="3267615"/>
              <a:ext cx="27627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j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745552" y="5471616"/>
              <a:ext cx="25005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279083" y="3277690"/>
              <a:ext cx="1569334" cy="397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画像 </a:t>
              </a:r>
              <a:r>
                <a: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756028" y="6230065"/>
              <a:ext cx="3200503" cy="291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※</a:t>
              </a:r>
              <a:r>
                <a:rPr lang="ja-JP" altLang="en-US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原点位置は左下のことも</a:t>
              </a:r>
              <a:endPara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17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38600" y="554768"/>
            <a:ext cx="6762342" cy="579120"/>
          </a:xfrm>
        </p:spPr>
        <p:txBody>
          <a:bodyPr>
            <a:noAutofit/>
          </a:bodyPr>
          <a:lstStyle/>
          <a:p>
            <a:pPr algn="l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鮮鋭化</a:t>
            </a:r>
            <a:r>
              <a:rPr lang="ja-JP" altLang="en-US" sz="3600" dirty="0"/>
              <a:t>フィルタ</a:t>
            </a:r>
          </a:p>
        </p:txBody>
      </p:sp>
      <p:grpSp>
        <p:nvGrpSpPr>
          <p:cNvPr id="64" name="グループ化 63"/>
          <p:cNvGrpSpPr/>
          <p:nvPr/>
        </p:nvGrpSpPr>
        <p:grpSpPr>
          <a:xfrm>
            <a:off x="7099718" y="222092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5" name="正方形/長方形 6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74" name="正方形/長方形 73"/>
          <p:cNvSpPr/>
          <p:nvPr/>
        </p:nvSpPr>
        <p:spPr>
          <a:xfrm>
            <a:off x="4464618" y="1479910"/>
            <a:ext cx="6340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回微分に関するラプラシアンフィルタを改良すると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画像のエッジを強調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する鮮鋭化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フィルタが設計できる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211866" y="3481587"/>
            <a:ext cx="6889728" cy="2911956"/>
            <a:chOff x="1814252" y="3589299"/>
            <a:chExt cx="7204190" cy="3044864"/>
          </a:xfrm>
        </p:grpSpPr>
        <p:pic>
          <p:nvPicPr>
            <p:cNvPr id="13314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3589300"/>
              <a:ext cx="3532041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" name="Picture 3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252" y="3589299"/>
              <a:ext cx="3529273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グループ化 3"/>
          <p:cNvGrpSpPr/>
          <p:nvPr/>
        </p:nvGrpSpPr>
        <p:grpSpPr>
          <a:xfrm>
            <a:off x="1092471" y="755295"/>
            <a:ext cx="2404766" cy="5452583"/>
            <a:chOff x="1834925" y="1691753"/>
            <a:chExt cx="2068441" cy="4689997"/>
          </a:xfrm>
        </p:grpSpPr>
        <p:pic>
          <p:nvPicPr>
            <p:cNvPr id="7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4" t="13940" r="6134" b="11414"/>
            <a:stretch>
              <a:fillRect/>
            </a:stretch>
          </p:blipFill>
          <p:spPr bwMode="auto">
            <a:xfrm>
              <a:off x="1834925" y="4980260"/>
              <a:ext cx="2068441" cy="1401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85" t="11008" r="12997" b="8977"/>
            <a:stretch>
              <a:fillRect/>
            </a:stretch>
          </p:blipFill>
          <p:spPr bwMode="auto">
            <a:xfrm>
              <a:off x="1834925" y="1691753"/>
              <a:ext cx="2068441" cy="3161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正方形/長方形 18"/>
          <p:cNvSpPr/>
          <p:nvPr/>
        </p:nvSpPr>
        <p:spPr>
          <a:xfrm>
            <a:off x="987445" y="6385580"/>
            <a:ext cx="2614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</a:t>
            </a:r>
            <a:r>
              <a:rPr lang="en-US" altLang="ja-JP" sz="1400" dirty="0" smtClean="0"/>
              <a:t>]</a:t>
            </a:r>
          </a:p>
          <a:p>
            <a:pPr algn="ctr"/>
            <a:r>
              <a:rPr lang="ja-JP" altLang="en-US" sz="1400" dirty="0"/>
              <a:t> 図</a:t>
            </a:r>
            <a:r>
              <a:rPr lang="en-US" altLang="ja-JP" sz="1400" dirty="0" smtClean="0"/>
              <a:t>5.26, 5.30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929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1669143" y="1306286"/>
            <a:ext cx="7852228" cy="1611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15695" y="394154"/>
            <a:ext cx="9779619" cy="733270"/>
          </a:xfrm>
        </p:spPr>
        <p:txBody>
          <a:bodyPr/>
          <a:lstStyle/>
          <a:p>
            <a:r>
              <a:rPr lang="ja-JP" altLang="en-US" dirty="0" smtClean="0"/>
              <a:t>まとめ</a:t>
            </a:r>
            <a:r>
              <a:rPr lang="en-US" altLang="ja-JP" dirty="0" smtClean="0"/>
              <a:t>: </a:t>
            </a:r>
            <a:r>
              <a:rPr lang="ja-JP" altLang="en-US" dirty="0" smtClean="0"/>
              <a:t>空間フィルタ（線形）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1715695" y="1424052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𝐼</m:t>
                      </m:r>
                      <m:r>
                        <a:rPr lang="en-US" altLang="ja-JP" sz="24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takashi\Desktop\smooth3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25350" r="35295" b="43120"/>
          <a:stretch/>
        </p:blipFill>
        <p:spPr bwMode="auto">
          <a:xfrm>
            <a:off x="3774885" y="3540013"/>
            <a:ext cx="1138637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4" t="25615" r="35456" b="45129"/>
          <a:stretch/>
        </p:blipFill>
        <p:spPr bwMode="auto">
          <a:xfrm>
            <a:off x="1344306" y="3540012"/>
            <a:ext cx="1234738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2964406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平滑化フィルタ</a:t>
            </a:r>
          </a:p>
        </p:txBody>
      </p:sp>
      <p:pic>
        <p:nvPicPr>
          <p:cNvPr id="11" name="Picture 3" descr="C:\Users\takashi\Desktop\gauss3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7" t="25749" r="34877" b="43846"/>
          <a:stretch/>
        </p:blipFill>
        <p:spPr bwMode="auto">
          <a:xfrm>
            <a:off x="5995638" y="3545568"/>
            <a:ext cx="1186330" cy="13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163366" y="317068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ガウシアンフィルタ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5042714" y="5528886"/>
            <a:ext cx="939112" cy="939113"/>
            <a:chOff x="2729026" y="5286808"/>
            <a:chExt cx="939112" cy="939113"/>
          </a:xfrm>
        </p:grpSpPr>
        <p:sp>
          <p:nvSpPr>
            <p:cNvPr id="14" name="正方形/長方形 13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3" name="グループ化 22"/>
          <p:cNvGrpSpPr/>
          <p:nvPr/>
        </p:nvGrpSpPr>
        <p:grpSpPr>
          <a:xfrm>
            <a:off x="2794812" y="5528886"/>
            <a:ext cx="939112" cy="939113"/>
            <a:chOff x="5234322" y="1556950"/>
            <a:chExt cx="1126935" cy="1126936"/>
          </a:xfrm>
        </p:grpSpPr>
        <p:sp>
          <p:nvSpPr>
            <p:cNvPr id="24" name="正方形/長方形 23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3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21" t="24083" r="35510" b="43302"/>
          <a:stretch/>
        </p:blipFill>
        <p:spPr bwMode="auto">
          <a:xfrm>
            <a:off x="5995639" y="5102028"/>
            <a:ext cx="1216631" cy="13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3" t="24797" r="36953" b="43627"/>
          <a:stretch/>
        </p:blipFill>
        <p:spPr bwMode="auto">
          <a:xfrm>
            <a:off x="3742617" y="5166106"/>
            <a:ext cx="1170904" cy="13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2786606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5077401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7368196" y="648866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grpSp>
        <p:nvGrpSpPr>
          <p:cNvPr id="38" name="グループ化 37"/>
          <p:cNvGrpSpPr/>
          <p:nvPr/>
        </p:nvGrpSpPr>
        <p:grpSpPr>
          <a:xfrm>
            <a:off x="7520848" y="5557210"/>
            <a:ext cx="910787" cy="910788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9" name="正方形/長方形 38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8" name="Picture 6" descr="C:\Users\takashi\Desktop\lap.bmp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08" t="24742" r="34742" b="43151"/>
          <a:stretch/>
        </p:blipFill>
        <p:spPr bwMode="auto">
          <a:xfrm>
            <a:off x="8431635" y="5086445"/>
            <a:ext cx="1273023" cy="14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takashi\Desktop\sen.bmp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24339" r="34493" b="43666"/>
          <a:stretch/>
        </p:blipFill>
        <p:spPr bwMode="auto">
          <a:xfrm>
            <a:off x="8461130" y="3545569"/>
            <a:ext cx="1224584" cy="132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グループ化 49"/>
          <p:cNvGrpSpPr/>
          <p:nvPr/>
        </p:nvGrpSpPr>
        <p:grpSpPr>
          <a:xfrm>
            <a:off x="7453326" y="3800567"/>
            <a:ext cx="978309" cy="978310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1" name="正方形/長方形 5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60" name="正方形/長方形 59"/>
          <p:cNvSpPr/>
          <p:nvPr/>
        </p:nvSpPr>
        <p:spPr>
          <a:xfrm>
            <a:off x="7616377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鮮鋭化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</a:p>
        </p:txBody>
      </p:sp>
      <p:grpSp>
        <p:nvGrpSpPr>
          <p:cNvPr id="62" name="グループ化 61"/>
          <p:cNvGrpSpPr/>
          <p:nvPr/>
        </p:nvGrpSpPr>
        <p:grpSpPr>
          <a:xfrm>
            <a:off x="2810086" y="3804861"/>
            <a:ext cx="939112" cy="939113"/>
            <a:chOff x="2729026" y="5286808"/>
            <a:chExt cx="939112" cy="939113"/>
          </a:xfrm>
        </p:grpSpPr>
        <p:sp>
          <p:nvSpPr>
            <p:cNvPr id="63" name="正方形/長方形 62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2" name="グループ化 71"/>
          <p:cNvGrpSpPr/>
          <p:nvPr/>
        </p:nvGrpSpPr>
        <p:grpSpPr>
          <a:xfrm>
            <a:off x="5042714" y="3804861"/>
            <a:ext cx="939112" cy="939113"/>
            <a:chOff x="2729026" y="5286808"/>
            <a:chExt cx="939112" cy="939113"/>
          </a:xfrm>
        </p:grpSpPr>
        <p:sp>
          <p:nvSpPr>
            <p:cNvPr id="73" name="正方形/長方形 72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836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 smtClean="0"/>
              <a:t>デジタル画像</a:t>
            </a:r>
            <a:r>
              <a:rPr lang="en-US" altLang="ja-JP" dirty="0"/>
              <a:t>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グレースケール画像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62335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離散値を持つ画素が格子状に並んだデータ</a:t>
            </a:r>
            <a:endParaRPr kumimoji="1" lang="en-US" altLang="ja-JP" dirty="0" smtClean="0"/>
          </a:p>
          <a:p>
            <a:r>
              <a:rPr lang="ja-JP" altLang="en-US" dirty="0"/>
              <a:t>画素 </a:t>
            </a:r>
            <a:r>
              <a:rPr lang="en-US" altLang="ja-JP" dirty="0"/>
              <a:t>: pixel= </a:t>
            </a:r>
            <a:r>
              <a:rPr lang="en-US" altLang="ja-JP" dirty="0">
                <a:solidFill>
                  <a:srgbClr val="FF0000"/>
                </a:solidFill>
              </a:rPr>
              <a:t>pic</a:t>
            </a:r>
            <a:r>
              <a:rPr lang="en-US" altLang="ja-JP" dirty="0"/>
              <a:t>ture + </a:t>
            </a:r>
            <a:r>
              <a:rPr lang="en-US" altLang="ja-JP" dirty="0">
                <a:solidFill>
                  <a:srgbClr val="FF0000"/>
                </a:solidFill>
              </a:rPr>
              <a:t>el</a:t>
            </a:r>
            <a:r>
              <a:rPr lang="en-US" altLang="ja-JP" dirty="0"/>
              <a:t>ement</a:t>
            </a:r>
          </a:p>
          <a:p>
            <a:r>
              <a:rPr kumimoji="1" lang="ja-JP" altLang="en-US" dirty="0" smtClean="0"/>
              <a:t>例 </a:t>
            </a:r>
            <a:r>
              <a:rPr lang="en-US" altLang="ja-JP" dirty="0" smtClean="0"/>
              <a:t>8bit bitmap :</a:t>
            </a:r>
            <a:r>
              <a:rPr lang="ja-JP" altLang="en-US" dirty="0"/>
              <a:t>各</a:t>
            </a:r>
            <a:r>
              <a:rPr lang="en-US" altLang="ja-JP" dirty="0"/>
              <a:t>pixel</a:t>
            </a:r>
            <a:r>
              <a:rPr lang="ja-JP" altLang="en-US" dirty="0" err="1" smtClean="0"/>
              <a:t>が整</a:t>
            </a:r>
            <a:r>
              <a:rPr lang="ja-JP" altLang="en-US" dirty="0"/>
              <a:t>数値</a:t>
            </a:r>
            <a:r>
              <a:rPr lang="en-US" altLang="ja-JP" dirty="0"/>
              <a:t>[0,255]</a:t>
            </a:r>
            <a:r>
              <a:rPr lang="ja-JP" altLang="en-US" dirty="0"/>
              <a:t>を持つ</a:t>
            </a:r>
            <a:endParaRPr lang="en-US" altLang="ja-JP" sz="1800" dirty="0"/>
          </a:p>
          <a:p>
            <a:endParaRPr kumimoji="1" lang="en-US" altLang="ja-JP" dirty="0" smtClean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745552" y="3078271"/>
            <a:ext cx="9632416" cy="3779729"/>
            <a:chOff x="745552" y="3267615"/>
            <a:chExt cx="8292386" cy="325390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182209" y="3668396"/>
              <a:ext cx="4807200" cy="2413074"/>
              <a:chOff x="747928" y="2517575"/>
              <a:chExt cx="3841835" cy="1928489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9641" y="2796054"/>
                <a:ext cx="1400122" cy="1460127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" name="Picture 5" descr="C:\Users\takashi\Desktop\講義_北大\2013前期\hokudai2013\講義用Soft\lena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7" t="4724" r="21652" b="28540"/>
              <a:stretch/>
            </p:blipFill>
            <p:spPr bwMode="auto">
              <a:xfrm>
                <a:off x="747928" y="2517575"/>
                <a:ext cx="1749787" cy="1928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正方形/長方形 6"/>
              <p:cNvSpPr/>
              <p:nvPr/>
            </p:nvSpPr>
            <p:spPr>
              <a:xfrm>
                <a:off x="1682324" y="2666045"/>
                <a:ext cx="107156" cy="97631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8" name="直線コネクタ 7"/>
              <p:cNvCxnSpPr>
                <a:stCxn id="7" idx="0"/>
              </p:cNvCxnSpPr>
              <p:nvPr/>
            </p:nvCxnSpPr>
            <p:spPr>
              <a:xfrm>
                <a:off x="1735902" y="2666045"/>
                <a:ext cx="1435451" cy="130009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/>
              <p:cNvCxnSpPr>
                <a:stCxn id="7" idx="2"/>
              </p:cNvCxnSpPr>
              <p:nvPr/>
            </p:nvCxnSpPr>
            <p:spPr>
              <a:xfrm>
                <a:off x="1735902" y="2763676"/>
                <a:ext cx="1435451" cy="1492505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正方形/長方形 9"/>
              <p:cNvSpPr/>
              <p:nvPr/>
            </p:nvSpPr>
            <p:spPr>
              <a:xfrm>
                <a:off x="3980687" y="3619441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786117" y="3207477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2" name="グループ化 11"/>
            <p:cNvGrpSpPr/>
            <p:nvPr/>
          </p:nvGrpSpPr>
          <p:grpSpPr>
            <a:xfrm>
              <a:off x="6429238" y="4342322"/>
              <a:ext cx="2608700" cy="1285766"/>
              <a:chOff x="5647371" y="2676200"/>
              <a:chExt cx="2608700" cy="1285766"/>
            </a:xfrm>
          </p:grpSpPr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11" t="28379" r="42878" b="58240"/>
              <a:stretch/>
            </p:blipFill>
            <p:spPr bwMode="auto">
              <a:xfrm>
                <a:off x="5647371" y="2704975"/>
                <a:ext cx="276226" cy="287424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475" t="57176" r="29205" b="29647"/>
              <a:stretch/>
            </p:blipFill>
            <p:spPr bwMode="auto">
              <a:xfrm>
                <a:off x="5647371" y="3614368"/>
                <a:ext cx="276226" cy="284976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テキスト ボックス 14"/>
                  <p:cNvSpPr txBox="1"/>
                  <p:nvPr/>
                </p:nvSpPr>
                <p:spPr>
                  <a:xfrm>
                    <a:off x="5923597" y="2676200"/>
                    <a:ext cx="2332474" cy="3974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I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(  </a:t>
                    </a:r>
                    <a:r>
                      <a:rPr lang="en-US" altLang="ja-JP" sz="2400" i="1" dirty="0" err="1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i</a:t>
                    </a:r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 ,  j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)  </a:t>
                    </a:r>
                    <a14:m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</m:oMath>
                    </a14:m>
                    <a:r>
                      <a:rPr kumimoji="1" lang="ja-JP" altLang="en-US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</a:t>
                    </a:r>
                    <a:r>
                      <a:rPr kumimoji="1"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107</a:t>
                    </a:r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5" name="テキスト ボックス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3597" y="2676200"/>
                    <a:ext cx="2332474" cy="39744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8000" r="-2477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テキスト ボックス 15"/>
                  <p:cNvSpPr txBox="1"/>
                  <p:nvPr/>
                </p:nvSpPr>
                <p:spPr>
                  <a:xfrm>
                    <a:off x="5898607" y="3564526"/>
                    <a:ext cx="2352235" cy="3974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+1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ja-JP" sz="2400" i="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2)</m:t>
                        </m:r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</m:oMath>
                    </a14:m>
                    <a:r>
                      <a:rPr kumimoji="1" lang="ja-JP" altLang="en-US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</a:t>
                    </a:r>
                    <a:r>
                      <a:rPr kumimoji="1"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217</a:t>
                    </a:r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6" name="テキスト ボックス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607" y="3564526"/>
                    <a:ext cx="2352235" cy="39744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893" t="-7895" r="-2679" b="-31579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矢印コネクタ 16"/>
            <p:cNvCxnSpPr/>
            <p:nvPr/>
          </p:nvCxnSpPr>
          <p:spPr>
            <a:xfrm>
              <a:off x="1164661" y="3660983"/>
              <a:ext cx="2230698" cy="0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1189621" y="3652023"/>
              <a:ext cx="0" cy="2467547"/>
            </a:xfrm>
            <a:prstGeom prst="straightConnector1">
              <a:avLst/>
            </a:prstGeom>
            <a:ln w="63500">
              <a:solidFill>
                <a:srgbClr val="0000FF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/>
            <p:cNvSpPr/>
            <p:nvPr/>
          </p:nvSpPr>
          <p:spPr>
            <a:xfrm>
              <a:off x="3371677" y="3267615"/>
              <a:ext cx="27627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j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745552" y="5471616"/>
              <a:ext cx="25005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279083" y="3277690"/>
              <a:ext cx="1569334" cy="397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画像 </a:t>
              </a:r>
              <a:r>
                <a: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756028" y="6230065"/>
              <a:ext cx="3200503" cy="291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※</a:t>
              </a:r>
              <a:r>
                <a:rPr lang="ja-JP" altLang="en-US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原点位置は左下のことも</a:t>
              </a:r>
              <a:endPara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5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852371" y="206200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頻度表（ヒストグラム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とは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88899" y="915716"/>
            <a:ext cx="9337406" cy="1409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各階調の画素数を数えた表のこと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回転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や平行移動に依存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しない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 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画像処理に頻出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30419" y="2227291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グレースケール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kumimoji="1" lang="ja-JP" altLang="en-US" sz="24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810816" y="2211792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カラー画像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Picture 2" descr="C:\Users\takashi\Desktop\photos\Takagiさん送別会\DSC_17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26" y="2690396"/>
            <a:ext cx="3272273" cy="216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グループ化 8"/>
          <p:cNvGrpSpPr/>
          <p:nvPr/>
        </p:nvGrpSpPr>
        <p:grpSpPr>
          <a:xfrm>
            <a:off x="5707125" y="4957173"/>
            <a:ext cx="6484875" cy="1769091"/>
            <a:chOff x="4477874" y="4510313"/>
            <a:chExt cx="8027306" cy="1524001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1" t="10763" r="5901" b="39548"/>
            <a:stretch/>
          </p:blipFill>
          <p:spPr bwMode="auto">
            <a:xfrm>
              <a:off x="4477874" y="4510314"/>
              <a:ext cx="2676525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2" t="10762" r="6522" b="39548"/>
            <a:stretch/>
          </p:blipFill>
          <p:spPr bwMode="auto">
            <a:xfrm>
              <a:off x="7183427" y="4510313"/>
              <a:ext cx="2657475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0" t="10762" r="6649" b="39548"/>
            <a:stretch/>
          </p:blipFill>
          <p:spPr bwMode="auto">
            <a:xfrm>
              <a:off x="9869930" y="4510313"/>
              <a:ext cx="2635250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899166" y="4957173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124429" y="2715470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96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247936" y="221698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でヒストグラムを確認してみる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47936" y="1070697"/>
            <a:ext cx="9352905" cy="271088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起動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AutoNum type="arabicPeriod"/>
            </a:pPr>
            <a:r>
              <a:rPr lang="ja-JP" altLang="en-US" sz="2400" dirty="0" smtClean="0"/>
              <a:t>画像読み込み</a:t>
            </a:r>
            <a:endParaRPr lang="en-US" altLang="ja-JP" sz="2400" dirty="0" smtClean="0"/>
          </a:p>
          <a:p>
            <a:pPr marL="514350" indent="-514350">
              <a:buAutoNum type="arabicPeriod"/>
            </a:pP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Menu &gt; analyze &gt; histogram</a:t>
            </a:r>
          </a:p>
          <a:p>
            <a:pPr marL="514350" indent="-514350">
              <a:buAutoNum type="arabicPeriod"/>
            </a:pPr>
            <a:r>
              <a:rPr kumimoji="1" lang="en-US" altLang="ja-JP" sz="2400" dirty="0" smtClean="0"/>
              <a:t>Live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On</a:t>
            </a:r>
            <a:r>
              <a:rPr kumimoji="1" lang="ja-JP" altLang="en-US" sz="2400" dirty="0" smtClean="0"/>
              <a:t>にすると</a:t>
            </a:r>
            <a:r>
              <a:rPr lang="ja-JP" altLang="en-US" sz="2400" dirty="0" smtClean="0"/>
              <a:t>矩形選択した領域のヒストグラムを確認可能</a:t>
            </a:r>
            <a:endParaRPr kumimoji="1" lang="ja-JP" altLang="en-US" sz="2400" dirty="0"/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13220318" y="3019885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3445581" y="778182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486" y="2886125"/>
            <a:ext cx="7360969" cy="39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4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43874" y="775154"/>
            <a:ext cx="6761857" cy="1491402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ヒストグラム</a:t>
            </a:r>
            <a:r>
              <a:rPr lang="ja-JP" altLang="en-US" sz="3600" dirty="0"/>
              <a:t>の</a:t>
            </a:r>
            <a:r>
              <a:rPr lang="ja-JP" altLang="en-US" sz="3600" dirty="0" smtClean="0"/>
              <a:t>計算</a:t>
            </a:r>
            <a:r>
              <a:rPr lang="ja-JP" altLang="en-US" sz="3600" dirty="0"/>
              <a:t> </a:t>
            </a:r>
            <a:r>
              <a:rPr lang="en-US" altLang="ja-JP" sz="3600" dirty="0" smtClean="0"/>
              <a:t>: </a:t>
            </a:r>
            <a:br>
              <a:rPr lang="en-US" altLang="ja-JP" sz="3600" dirty="0" smtClean="0"/>
            </a:br>
            <a:r>
              <a:rPr lang="en-US" altLang="ja-JP" sz="3600" dirty="0" smtClean="0"/>
              <a:t>histograpm.py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5568661" cy="4547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641639" y="602491"/>
            <a:ext cx="4192222" cy="600164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ja-JP" sz="1600" dirty="0" smtClean="0">
              <a:solidFill>
                <a:srgbClr val="0000FF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numpy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pylab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itertools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画像読み込み </a:t>
            </a:r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&amp; 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グレースケール化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=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.imread(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6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imgs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/sample.png"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 </a:t>
            </a: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.cvtColor(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.COLOR_BGR2GRAY )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#histogram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生成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.zeros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(256)</a:t>
            </a: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y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img_gry.shape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[0]):</a:t>
            </a:r>
          </a:p>
          <a:p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x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img_gry.shape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[1]):</a:t>
            </a:r>
          </a:p>
          <a:p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y,x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] += 1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#window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を生成して画像を表示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.imshow(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"Image"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en-US" altLang="ja-JP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</a:t>
            </a:r>
            <a:r>
              <a:rPr lang="en-US" altLang="ja-JP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matplotlib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で表示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.plot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.xlim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([0,256])</a:t>
            </a: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.show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</a:t>
            </a:r>
          </a:p>
          <a:p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214492"/>
              </p:ext>
            </p:extLst>
          </p:nvPr>
        </p:nvGraphicFramePr>
        <p:xfrm>
          <a:off x="5143500" y="3540853"/>
          <a:ext cx="2628899" cy="2274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ビットマップ イメージ" r:id="rId4" imgW="3105000" imgH="2685960" progId="Paint.Picture">
                  <p:embed/>
                </p:oleObj>
              </mc:Choice>
              <mc:Fallback>
                <p:oleObj name="ビットマップ イメージ" r:id="rId4" imgW="3105000" imgH="2685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3500" y="3540853"/>
                        <a:ext cx="2628899" cy="2274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5966" y="2855277"/>
            <a:ext cx="4059765" cy="29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3084</TotalTime>
  <Words>2430</Words>
  <Application>Microsoft Office PowerPoint</Application>
  <PresentationFormat>ワイド画面</PresentationFormat>
  <Paragraphs>898</Paragraphs>
  <Slides>51</Slides>
  <Notes>9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61" baseType="lpstr">
      <vt:lpstr>ＭＳ Ｐゴシック</vt:lpstr>
      <vt:lpstr>ＭＳ 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ビットマップ イメージ</vt:lpstr>
      <vt:lpstr>デジタルメディア処理1</vt:lpstr>
      <vt:lpstr>スケジュール</vt:lpstr>
      <vt:lpstr>フィルタ処理1 : トーンカーブ，線形フィルタフィルタ処理</vt:lpstr>
      <vt:lpstr>デジタル画像のフィルタリング</vt:lpstr>
      <vt:lpstr>デジタル画像 : カラー画像</vt:lpstr>
      <vt:lpstr>デジタル画像 : グレースケール画像</vt:lpstr>
      <vt:lpstr>『頻度表（ヒストグラム）』とは</vt:lpstr>
      <vt:lpstr>ImageJでヒストグラムを確認してみる</vt:lpstr>
      <vt:lpstr>ヒストグラムの計算 :  histograpm.py</vt:lpstr>
      <vt:lpstr>デジタル画像のフィルタリング</vt:lpstr>
      <vt:lpstr>トーンカーブ</vt:lpstr>
      <vt:lpstr>トーンカーブ</vt:lpstr>
      <vt:lpstr>トーンカーブは写真編集の基本ツール</vt:lpstr>
      <vt:lpstr>トーンカーブ: コントラストを上げる</vt:lpstr>
      <vt:lpstr>トーンカーブ: コントラストをさげる</vt:lpstr>
      <vt:lpstr>トーンカーブ : 特殊効果</vt:lpstr>
      <vt:lpstr>トーンカーブ : ガンマ補正</vt:lpstr>
      <vt:lpstr>トーンカーブ : カラー画像への適用</vt:lpstr>
      <vt:lpstr>トーンカーブ : カラー画像への適用</vt:lpstr>
      <vt:lpstr>トーンカーブ : カラー画像への適用</vt:lpstr>
      <vt:lpstr>トーンカーブ : カラー画像への適用</vt:lpstr>
      <vt:lpstr>トーンカーブ：まとめ</vt:lpstr>
      <vt:lpstr>空間フィルタ(線形)</vt:lpstr>
      <vt:lpstr> 線形フィルタの計算</vt:lpstr>
      <vt:lpstr>線形フィルタの例</vt:lpstr>
      <vt:lpstr>線形フィルタの例</vt:lpstr>
      <vt:lpstr>空間フィルタとは</vt:lpstr>
      <vt:lpstr>線形フィルタとは</vt:lpstr>
      <vt:lpstr>線形フィルタの例 1D</vt:lpstr>
      <vt:lpstr>線形フィルタの例 1D</vt:lpstr>
      <vt:lpstr>線形フィルタの例 1D</vt:lpstr>
      <vt:lpstr>線形フィルタの例 1D</vt:lpstr>
      <vt:lpstr>線形フィルタ : 平滑化 </vt:lpstr>
      <vt:lpstr>PowerPoint プレゼンテーション</vt:lpstr>
      <vt:lpstr>線形フィルタ : 特定方向の平滑化 </vt:lpstr>
      <vt:lpstr>線形フィルタ : ガウシアンフィルタ</vt:lpstr>
      <vt:lpstr>線形フィルタ : ガウシアンフィルタ</vt:lpstr>
      <vt:lpstr>PowerPoint プレゼンテーション</vt:lpstr>
      <vt:lpstr>線形フィルタ : ガウシアンフィルタ</vt:lpstr>
      <vt:lpstr>線形フィルタ : 微分</vt:lpstr>
      <vt:lpstr>PowerPoint プレゼンテーション</vt:lpstr>
      <vt:lpstr>線形フィルタ : 微分</vt:lpstr>
      <vt:lpstr>線形フィルタ : 微分</vt:lpstr>
      <vt:lpstr>PowerPoint プレゼンテーション</vt:lpstr>
      <vt:lpstr>PowerPoint プレゼンテーション</vt:lpstr>
      <vt:lpstr>PowerPoint プレゼンテーション</vt:lpstr>
      <vt:lpstr>フィルタ処理</vt:lpstr>
      <vt:lpstr>線形フィルタ : 2階微分フィルタ </vt:lpstr>
      <vt:lpstr>線形フィルタ : ラプラシアンフィルタ </vt:lpstr>
      <vt:lpstr>線形フィルタ : 鮮鋭化フィルタ</vt:lpstr>
      <vt:lpstr>まとめ: 空間フィルタ（線形）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160</cp:revision>
  <cp:lastPrinted>2019-09-25T10:02:38Z</cp:lastPrinted>
  <dcterms:created xsi:type="dcterms:W3CDTF">2017-01-19T02:23:36Z</dcterms:created>
  <dcterms:modified xsi:type="dcterms:W3CDTF">2019-09-25T10:37:11Z</dcterms:modified>
</cp:coreProperties>
</file>